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notesMasterIdLst>
    <p:notesMasterId r:id="rId37"/>
  </p:notesMasterIdLst>
  <p:sldIdLst>
    <p:sldId id="337" r:id="rId2"/>
    <p:sldId id="574" r:id="rId3"/>
    <p:sldId id="589" r:id="rId4"/>
    <p:sldId id="575" r:id="rId5"/>
    <p:sldId id="561" r:id="rId6"/>
    <p:sldId id="540" r:id="rId7"/>
    <p:sldId id="535" r:id="rId8"/>
    <p:sldId id="541" r:id="rId9"/>
    <p:sldId id="590" r:id="rId10"/>
    <p:sldId id="593" r:id="rId11"/>
    <p:sldId id="594" r:id="rId12"/>
    <p:sldId id="595" r:id="rId13"/>
    <p:sldId id="596" r:id="rId14"/>
    <p:sldId id="598" r:id="rId15"/>
    <p:sldId id="617" r:id="rId16"/>
    <p:sldId id="397" r:id="rId17"/>
    <p:sldId id="615" r:id="rId18"/>
    <p:sldId id="614" r:id="rId19"/>
    <p:sldId id="616" r:id="rId20"/>
    <p:sldId id="394" r:id="rId21"/>
    <p:sldId id="599" r:id="rId22"/>
    <p:sldId id="603" r:id="rId23"/>
    <p:sldId id="597" r:id="rId24"/>
    <p:sldId id="608" r:id="rId25"/>
    <p:sldId id="609" r:id="rId26"/>
    <p:sldId id="610" r:id="rId27"/>
    <p:sldId id="338" r:id="rId28"/>
    <p:sldId id="619" r:id="rId29"/>
    <p:sldId id="601" r:id="rId30"/>
    <p:sldId id="611" r:id="rId31"/>
    <p:sldId id="604" r:id="rId32"/>
    <p:sldId id="607" r:id="rId33"/>
    <p:sldId id="605" r:id="rId34"/>
    <p:sldId id="612" r:id="rId35"/>
    <p:sldId id="613" r:id="rId36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E88CD3D-FAC6-7C45-98D7-ED6F725DD9A8}">
          <p14:sldIdLst>
            <p14:sldId id="337"/>
            <p14:sldId id="574"/>
            <p14:sldId id="589"/>
            <p14:sldId id="575"/>
            <p14:sldId id="561"/>
            <p14:sldId id="540"/>
            <p14:sldId id="535"/>
            <p14:sldId id="541"/>
            <p14:sldId id="590"/>
            <p14:sldId id="593"/>
            <p14:sldId id="594"/>
            <p14:sldId id="595"/>
            <p14:sldId id="596"/>
            <p14:sldId id="598"/>
            <p14:sldId id="617"/>
            <p14:sldId id="397"/>
            <p14:sldId id="615"/>
            <p14:sldId id="614"/>
            <p14:sldId id="616"/>
            <p14:sldId id="394"/>
            <p14:sldId id="599"/>
            <p14:sldId id="603"/>
            <p14:sldId id="597"/>
            <p14:sldId id="608"/>
            <p14:sldId id="609"/>
            <p14:sldId id="610"/>
            <p14:sldId id="338"/>
            <p14:sldId id="619"/>
            <p14:sldId id="601"/>
            <p14:sldId id="611"/>
            <p14:sldId id="604"/>
            <p14:sldId id="607"/>
            <p14:sldId id="605"/>
            <p14:sldId id="612"/>
            <p14:sldId id="61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323">
          <p15:clr>
            <a:srgbClr val="A4A3A4"/>
          </p15:clr>
        </p15:guide>
        <p15:guide id="4" pos="6756">
          <p15:clr>
            <a:srgbClr val="A4A3A4"/>
          </p15:clr>
        </p15:guide>
        <p15:guide id="5" orient="horz" pos="3294">
          <p15:clr>
            <a:srgbClr val="A4A3A4"/>
          </p15:clr>
        </p15:guide>
        <p15:guide id="6" orient="horz" pos="2465">
          <p15:clr>
            <a:srgbClr val="A4A3A4"/>
          </p15:clr>
        </p15:guide>
        <p15:guide id="7" pos="248">
          <p15:clr>
            <a:srgbClr val="A4A3A4"/>
          </p15:clr>
        </p15:guide>
        <p15:guide id="8" pos="7573">
          <p15:clr>
            <a:srgbClr val="A4A3A4"/>
          </p15:clr>
        </p15:guide>
        <p15:guide id="9" pos="2751">
          <p15:clr>
            <a:srgbClr val="A4A3A4"/>
          </p15:clr>
        </p15:guide>
        <p15:guide id="10" orient="horz" pos="3503">
          <p15:clr>
            <a:srgbClr val="A4A3A4"/>
          </p15:clr>
        </p15:guide>
        <p15:guide id="11">
          <p15:clr>
            <a:srgbClr val="A4A3A4"/>
          </p15:clr>
        </p15:guide>
        <p15:guide id="12" orient="horz" pos="1340">
          <p15:clr>
            <a:srgbClr val="A4A3A4"/>
          </p15:clr>
        </p15:guide>
        <p15:guide id="13" orient="horz" pos="2280">
          <p15:clr>
            <a:srgbClr val="A4A3A4"/>
          </p15:clr>
        </p15:guide>
        <p15:guide id="14" orient="horz" pos="203">
          <p15:clr>
            <a:srgbClr val="A4A3A4"/>
          </p15:clr>
        </p15:guide>
        <p15:guide id="15" orient="horz" pos="775">
          <p15:clr>
            <a:srgbClr val="A4A3A4"/>
          </p15:clr>
        </p15:guide>
        <p15:guide id="16" pos="536">
          <p15:clr>
            <a:srgbClr val="A4A3A4"/>
          </p15:clr>
        </p15:guide>
        <p15:guide id="17" pos="514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role Gum" initials="CG" lastIdx="1" clrIdx="0"/>
  <p:cmAuthor id="1" name="Tan Wangda" initials="TW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1B120"/>
    <a:srgbClr val="000000"/>
    <a:srgbClr val="2C791D"/>
    <a:srgbClr val="3FA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1" autoAdjust="0"/>
    <p:restoredTop sz="68575" autoAdjust="0"/>
  </p:normalViewPr>
  <p:slideViewPr>
    <p:cSldViewPr snapToGrid="0">
      <p:cViewPr varScale="1">
        <p:scale>
          <a:sx n="73" d="100"/>
          <a:sy n="73" d="100"/>
        </p:scale>
        <p:origin x="2512" y="184"/>
      </p:cViewPr>
      <p:guideLst>
        <p:guide orient="horz" pos="2160"/>
        <p:guide pos="3840"/>
        <p:guide orient="horz" pos="2323"/>
        <p:guide pos="6756"/>
        <p:guide orient="horz" pos="3294"/>
        <p:guide orient="horz" pos="2465"/>
        <p:guide pos="248"/>
        <p:guide pos="7573"/>
        <p:guide pos="2751"/>
        <p:guide orient="horz" pos="3503"/>
        <p:guide/>
        <p:guide orient="horz" pos="1340"/>
        <p:guide orient="horz" pos="2280"/>
        <p:guide orient="horz" pos="203"/>
        <p:guide orient="horz" pos="775"/>
        <p:guide pos="536"/>
        <p:guide pos="5141"/>
      </p:guideLst>
    </p:cSldViewPr>
  </p:slideViewPr>
  <p:notesTextViewPr>
    <p:cViewPr>
      <p:scale>
        <a:sx n="1" d="1"/>
        <a:sy n="1" d="1"/>
      </p:scale>
      <p:origin x="0" y="-108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0" d="100"/>
          <a:sy n="50" d="100"/>
        </p:scale>
        <p:origin x="-2874" y="-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8F4FB9-0C14-2F4E-9B77-4C41DEB7D266}" type="doc">
      <dgm:prSet loTypeId="urn:microsoft.com/office/officeart/2005/8/layout/matrix1" loCatId="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684E1B40-34DC-0E4C-AE3D-A2907B027A7F}">
      <dgm:prSet phldrT="[Text]"/>
      <dgm:spPr/>
      <dgm:t>
        <a:bodyPr/>
        <a:lstStyle/>
        <a:p>
          <a:pPr rtl="0"/>
          <a:r>
            <a:rPr lang="en-US" dirty="0"/>
            <a:t>Submarine</a:t>
          </a:r>
        </a:p>
      </dgm:t>
    </dgm:pt>
    <dgm:pt modelId="{91F15626-8E27-7041-8D46-B851F4E5D55C}" type="parTrans" cxnId="{4543B5FC-2063-7F41-B0DD-175E2487BB40}">
      <dgm:prSet/>
      <dgm:spPr/>
      <dgm:t>
        <a:bodyPr/>
        <a:lstStyle/>
        <a:p>
          <a:endParaRPr lang="en-US"/>
        </a:p>
      </dgm:t>
    </dgm:pt>
    <dgm:pt modelId="{238B7738-2161-834C-A206-8A74493AA23D}" type="sibTrans" cxnId="{4543B5FC-2063-7F41-B0DD-175E2487BB40}">
      <dgm:prSet/>
      <dgm:spPr/>
      <dgm:t>
        <a:bodyPr/>
        <a:lstStyle/>
        <a:p>
          <a:endParaRPr lang="en-US"/>
        </a:p>
      </dgm:t>
    </dgm:pt>
    <dgm:pt modelId="{BD330775-6DA4-B54E-9040-99EB696A18D4}">
      <dgm:prSet phldrT="[Text]"/>
      <dgm:spPr/>
      <dgm:t>
        <a:bodyPr/>
        <a:lstStyle/>
        <a:p>
          <a:pPr algn="l" rtl="0"/>
          <a:r>
            <a:rPr lang="en-US" dirty="0"/>
            <a:t>Job Management:</a:t>
          </a:r>
        </a:p>
        <a:p>
          <a:pPr algn="l" rtl="0"/>
          <a:r>
            <a:rPr lang="en-US" dirty="0"/>
            <a:t>- Start/Stop standalone TF/</a:t>
          </a:r>
          <a:r>
            <a:rPr lang="en-US" dirty="0" err="1"/>
            <a:t>MXNet</a:t>
          </a:r>
          <a:r>
            <a:rPr lang="en-US" dirty="0"/>
            <a:t>/</a:t>
          </a:r>
          <a:r>
            <a:rPr lang="en-US" dirty="0" err="1"/>
            <a:t>PyTorch</a:t>
          </a:r>
          <a:endParaRPr lang="en-US" dirty="0"/>
        </a:p>
        <a:p>
          <a:pPr algn="l" rtl="0"/>
          <a:r>
            <a:rPr lang="en-US" dirty="0"/>
            <a:t>- Start/Stop distributed TF/ </a:t>
          </a:r>
          <a:r>
            <a:rPr lang="en-US" dirty="0" err="1"/>
            <a:t>MXNet</a:t>
          </a:r>
          <a:r>
            <a:rPr lang="en-US" dirty="0"/>
            <a:t> (WIP), </a:t>
          </a:r>
          <a:r>
            <a:rPr lang="en-US" dirty="0" err="1"/>
            <a:t>PyTorch</a:t>
          </a:r>
          <a:r>
            <a:rPr lang="en-US" dirty="0"/>
            <a:t> (WIP)</a:t>
          </a:r>
        </a:p>
        <a:p>
          <a:pPr algn="l" rtl="0"/>
          <a:r>
            <a:rPr lang="en-US" dirty="0"/>
            <a:t>- Stop</a:t>
          </a:r>
        </a:p>
        <a:p>
          <a:pPr algn="l" rtl="0"/>
          <a:r>
            <a:rPr lang="en-US" dirty="0"/>
            <a:t>- Monitoring (</a:t>
          </a:r>
          <a:r>
            <a:rPr lang="en-US" dirty="0" err="1"/>
            <a:t>Tensorboard</a:t>
          </a:r>
          <a:r>
            <a:rPr lang="en-US" dirty="0"/>
            <a:t> / history)</a:t>
          </a:r>
        </a:p>
        <a:p>
          <a:pPr algn="l" rtl="0"/>
          <a:endParaRPr lang="en-US" dirty="0"/>
        </a:p>
      </dgm:t>
    </dgm:pt>
    <dgm:pt modelId="{051BA866-1B3B-FD45-AFC8-4A15DD04AF12}" type="parTrans" cxnId="{0D8097DB-1CF0-7647-85B7-7454835FA058}">
      <dgm:prSet/>
      <dgm:spPr/>
      <dgm:t>
        <a:bodyPr/>
        <a:lstStyle/>
        <a:p>
          <a:endParaRPr lang="en-US"/>
        </a:p>
      </dgm:t>
    </dgm:pt>
    <dgm:pt modelId="{DEF66237-A693-6D4A-9C2B-5DA55C8513C8}" type="sibTrans" cxnId="{0D8097DB-1CF0-7647-85B7-7454835FA058}">
      <dgm:prSet/>
      <dgm:spPr/>
      <dgm:t>
        <a:bodyPr/>
        <a:lstStyle/>
        <a:p>
          <a:endParaRPr lang="en-US"/>
        </a:p>
      </dgm:t>
    </dgm:pt>
    <dgm:pt modelId="{0CDA67D0-9C20-F24F-916F-638F3B55C8D4}">
      <dgm:prSet phldrT="[Text]"/>
      <dgm:spPr/>
      <dgm:t>
        <a:bodyPr anchor="t"/>
        <a:lstStyle/>
        <a:p>
          <a:pPr algn="thaiDist" rtl="0"/>
          <a:r>
            <a:rPr lang="en-US" dirty="0"/>
            <a:t>Model Management (WIP)</a:t>
          </a:r>
        </a:p>
        <a:p>
          <a:pPr algn="thaiDist" rtl="0"/>
          <a:r>
            <a:rPr lang="en-US" dirty="0"/>
            <a:t>- Checkpoint / Saved model </a:t>
          </a:r>
        </a:p>
        <a:p>
          <a:pPr algn="thaiDist" rtl="0"/>
          <a:r>
            <a:rPr lang="en-US" dirty="0"/>
            <a:t>- Model serving.</a:t>
          </a:r>
        </a:p>
      </dgm:t>
    </dgm:pt>
    <dgm:pt modelId="{EF8630E8-A964-B04B-B931-2EA44C10EC36}" type="parTrans" cxnId="{1A2EAA83-D95E-3D46-9743-0F938128BD54}">
      <dgm:prSet/>
      <dgm:spPr/>
      <dgm:t>
        <a:bodyPr/>
        <a:lstStyle/>
        <a:p>
          <a:endParaRPr lang="en-US"/>
        </a:p>
      </dgm:t>
    </dgm:pt>
    <dgm:pt modelId="{7CE47D08-D503-EE46-BB3B-BD881F1C012D}" type="sibTrans" cxnId="{1A2EAA83-D95E-3D46-9743-0F938128BD54}">
      <dgm:prSet/>
      <dgm:spPr/>
      <dgm:t>
        <a:bodyPr/>
        <a:lstStyle/>
        <a:p>
          <a:endParaRPr lang="en-US"/>
        </a:p>
      </dgm:t>
    </dgm:pt>
    <dgm:pt modelId="{9C564BCF-65AF-FE45-88DA-73B7BD66ECE4}">
      <dgm:prSet phldrT="[Text]"/>
      <dgm:spPr/>
      <dgm:t>
        <a:bodyPr anchor="t"/>
        <a:lstStyle/>
        <a:p>
          <a:pPr algn="l" rtl="0"/>
          <a:r>
            <a:rPr lang="en-US" dirty="0"/>
            <a:t>Library dependency management</a:t>
          </a:r>
        </a:p>
        <a:p>
          <a:pPr algn="l" rtl="0"/>
          <a:r>
            <a:rPr lang="en-US" dirty="0"/>
            <a:t>- BYOD (bring your own docker image)</a:t>
          </a:r>
        </a:p>
        <a:p>
          <a:pPr algn="l" rtl="0"/>
          <a:r>
            <a:rPr lang="en-US" dirty="0"/>
            <a:t>- Python library dependencies (WIP)</a:t>
          </a:r>
        </a:p>
      </dgm:t>
    </dgm:pt>
    <dgm:pt modelId="{54A3D03D-AD36-9A49-925F-9DF4A775CB7C}" type="parTrans" cxnId="{A0C05271-7D41-204A-9614-4A8797AD8AA1}">
      <dgm:prSet/>
      <dgm:spPr/>
      <dgm:t>
        <a:bodyPr/>
        <a:lstStyle/>
        <a:p>
          <a:endParaRPr lang="en-US"/>
        </a:p>
      </dgm:t>
    </dgm:pt>
    <dgm:pt modelId="{9365974A-A3D2-EF4E-B211-85729E60D78A}" type="sibTrans" cxnId="{A0C05271-7D41-204A-9614-4A8797AD8AA1}">
      <dgm:prSet/>
      <dgm:spPr/>
      <dgm:t>
        <a:bodyPr/>
        <a:lstStyle/>
        <a:p>
          <a:endParaRPr lang="en-US"/>
        </a:p>
      </dgm:t>
    </dgm:pt>
    <dgm:pt modelId="{28364CC8-F9BD-7C47-8E48-4F30EB56B11F}">
      <dgm:prSet phldrT="[Text]"/>
      <dgm:spPr/>
      <dgm:t>
        <a:bodyPr anchor="t"/>
        <a:lstStyle/>
        <a:p>
          <a:pPr algn="l" rtl="0"/>
          <a:r>
            <a:rPr lang="en-US" dirty="0"/>
            <a:t>Handled by YARN:</a:t>
          </a:r>
        </a:p>
        <a:p>
          <a:pPr algn="l" rtl="0"/>
          <a:r>
            <a:rPr lang="en-US" dirty="0"/>
            <a:t>- Log</a:t>
          </a:r>
        </a:p>
        <a:p>
          <a:pPr algn="l" rtl="0"/>
          <a:r>
            <a:rPr lang="en-US" dirty="0"/>
            <a:t>- Job monitoring</a:t>
          </a:r>
        </a:p>
        <a:p>
          <a:pPr algn="l" rtl="0"/>
          <a:r>
            <a:rPr lang="en-US" dirty="0"/>
            <a:t>- Best job scheduler: SLA, Quota, </a:t>
          </a:r>
          <a:r>
            <a:rPr lang="en-US" dirty="0" err="1"/>
            <a:t>etc</a:t>
          </a:r>
          <a:r>
            <a:rPr lang="en-US" dirty="0"/>
            <a:t> </a:t>
          </a:r>
        </a:p>
      </dgm:t>
    </dgm:pt>
    <dgm:pt modelId="{A12D6059-B6D9-8F44-BF3E-B87443FAED35}" type="parTrans" cxnId="{37AF1544-131F-1843-99A1-01B688E7C66F}">
      <dgm:prSet/>
      <dgm:spPr/>
      <dgm:t>
        <a:bodyPr/>
        <a:lstStyle/>
        <a:p>
          <a:endParaRPr lang="en-US"/>
        </a:p>
      </dgm:t>
    </dgm:pt>
    <dgm:pt modelId="{BFF52BF6-C5B6-244D-9856-5D1890484A36}" type="sibTrans" cxnId="{37AF1544-131F-1843-99A1-01B688E7C66F}">
      <dgm:prSet/>
      <dgm:spPr/>
      <dgm:t>
        <a:bodyPr/>
        <a:lstStyle/>
        <a:p>
          <a:endParaRPr lang="en-US"/>
        </a:p>
      </dgm:t>
    </dgm:pt>
    <dgm:pt modelId="{DF75D7DA-1A32-2A42-B40E-7FF0F469083D}" type="pres">
      <dgm:prSet presAssocID="{0B8F4FB9-0C14-2F4E-9B77-4C41DEB7D266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9B777FF-1B26-E34D-B6B9-13EE1DEC0460}" type="pres">
      <dgm:prSet presAssocID="{0B8F4FB9-0C14-2F4E-9B77-4C41DEB7D266}" presName="matrix" presStyleCnt="0"/>
      <dgm:spPr/>
    </dgm:pt>
    <dgm:pt modelId="{4807E5D5-C36B-0F4C-999C-EC62834614E0}" type="pres">
      <dgm:prSet presAssocID="{0B8F4FB9-0C14-2F4E-9B77-4C41DEB7D266}" presName="tile1" presStyleLbl="node1" presStyleIdx="0" presStyleCnt="4" custLinFactNeighborX="927"/>
      <dgm:spPr/>
    </dgm:pt>
    <dgm:pt modelId="{138DEC8F-94A1-724B-8ECE-7C7E2EC4A5C6}" type="pres">
      <dgm:prSet presAssocID="{0B8F4FB9-0C14-2F4E-9B77-4C41DEB7D266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64FB470D-F928-B046-8F98-CFDE9D239466}" type="pres">
      <dgm:prSet presAssocID="{0B8F4FB9-0C14-2F4E-9B77-4C41DEB7D266}" presName="tile2" presStyleLbl="node1" presStyleIdx="1" presStyleCnt="4" custLinFactNeighborX="309" custLinFactNeighborY="549"/>
      <dgm:spPr/>
    </dgm:pt>
    <dgm:pt modelId="{95CD3E64-781B-7B45-902D-9720A75EB37B}" type="pres">
      <dgm:prSet presAssocID="{0B8F4FB9-0C14-2F4E-9B77-4C41DEB7D266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0761922F-4A5A-3744-B824-7B99BB06C561}" type="pres">
      <dgm:prSet presAssocID="{0B8F4FB9-0C14-2F4E-9B77-4C41DEB7D266}" presName="tile3" presStyleLbl="node1" presStyleIdx="2" presStyleCnt="4" custLinFactNeighborX="927"/>
      <dgm:spPr/>
    </dgm:pt>
    <dgm:pt modelId="{6EC4966C-CA31-1143-AF4A-ACF2562C8B77}" type="pres">
      <dgm:prSet presAssocID="{0B8F4FB9-0C14-2F4E-9B77-4C41DEB7D266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E51D97A-2828-774D-8B19-BAE33FC9501F}" type="pres">
      <dgm:prSet presAssocID="{0B8F4FB9-0C14-2F4E-9B77-4C41DEB7D266}" presName="tile4" presStyleLbl="node1" presStyleIdx="3" presStyleCnt="4" custLinFactNeighborX="309"/>
      <dgm:spPr/>
    </dgm:pt>
    <dgm:pt modelId="{049EA88E-8948-9D42-8441-BBE15FCBC1FE}" type="pres">
      <dgm:prSet presAssocID="{0B8F4FB9-0C14-2F4E-9B77-4C41DEB7D266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B166A665-F698-924C-B538-A9543D65B99B}" type="pres">
      <dgm:prSet presAssocID="{0B8F4FB9-0C14-2F4E-9B77-4C41DEB7D266}" presName="centerTile" presStyleLbl="fgShp" presStyleIdx="0" presStyleCnt="1" custLinFactNeighborX="1545">
        <dgm:presLayoutVars>
          <dgm:chMax val="0"/>
          <dgm:chPref val="0"/>
        </dgm:presLayoutVars>
      </dgm:prSet>
      <dgm:spPr/>
    </dgm:pt>
  </dgm:ptLst>
  <dgm:cxnLst>
    <dgm:cxn modelId="{9FB82808-7180-8947-9B08-44133793A15B}" type="presOf" srcId="{28364CC8-F9BD-7C47-8E48-4F30EB56B11F}" destId="{049EA88E-8948-9D42-8441-BBE15FCBC1FE}" srcOrd="1" destOrd="0" presId="urn:microsoft.com/office/officeart/2005/8/layout/matrix1"/>
    <dgm:cxn modelId="{E03F5D30-54A0-E348-B1FC-6A5119C01066}" type="presOf" srcId="{BD330775-6DA4-B54E-9040-99EB696A18D4}" destId="{4807E5D5-C36B-0F4C-999C-EC62834614E0}" srcOrd="0" destOrd="0" presId="urn:microsoft.com/office/officeart/2005/8/layout/matrix1"/>
    <dgm:cxn modelId="{37AF1544-131F-1843-99A1-01B688E7C66F}" srcId="{684E1B40-34DC-0E4C-AE3D-A2907B027A7F}" destId="{28364CC8-F9BD-7C47-8E48-4F30EB56B11F}" srcOrd="3" destOrd="0" parTransId="{A12D6059-B6D9-8F44-BF3E-B87443FAED35}" sibTransId="{BFF52BF6-C5B6-244D-9856-5D1890484A36}"/>
    <dgm:cxn modelId="{8AE6764E-5604-E146-B568-ACC5F65FD7F2}" type="presOf" srcId="{BD330775-6DA4-B54E-9040-99EB696A18D4}" destId="{138DEC8F-94A1-724B-8ECE-7C7E2EC4A5C6}" srcOrd="1" destOrd="0" presId="urn:microsoft.com/office/officeart/2005/8/layout/matrix1"/>
    <dgm:cxn modelId="{B1C9FF52-159B-4049-A0F6-6C8A46E89A8B}" type="presOf" srcId="{28364CC8-F9BD-7C47-8E48-4F30EB56B11F}" destId="{5E51D97A-2828-774D-8B19-BAE33FC9501F}" srcOrd="0" destOrd="0" presId="urn:microsoft.com/office/officeart/2005/8/layout/matrix1"/>
    <dgm:cxn modelId="{A0C05271-7D41-204A-9614-4A8797AD8AA1}" srcId="{684E1B40-34DC-0E4C-AE3D-A2907B027A7F}" destId="{9C564BCF-65AF-FE45-88DA-73B7BD66ECE4}" srcOrd="2" destOrd="0" parTransId="{54A3D03D-AD36-9A49-925F-9DF4A775CB7C}" sibTransId="{9365974A-A3D2-EF4E-B211-85729E60D78A}"/>
    <dgm:cxn modelId="{1A2EAA83-D95E-3D46-9743-0F938128BD54}" srcId="{684E1B40-34DC-0E4C-AE3D-A2907B027A7F}" destId="{0CDA67D0-9C20-F24F-916F-638F3B55C8D4}" srcOrd="1" destOrd="0" parTransId="{EF8630E8-A964-B04B-B931-2EA44C10EC36}" sibTransId="{7CE47D08-D503-EE46-BB3B-BD881F1C012D}"/>
    <dgm:cxn modelId="{F384F384-304F-7843-A147-DDD4F43FB562}" type="presOf" srcId="{0CDA67D0-9C20-F24F-916F-638F3B55C8D4}" destId="{95CD3E64-781B-7B45-902D-9720A75EB37B}" srcOrd="1" destOrd="0" presId="urn:microsoft.com/office/officeart/2005/8/layout/matrix1"/>
    <dgm:cxn modelId="{33A0FB86-94E5-914B-9387-F1B664CCD7AF}" type="presOf" srcId="{9C564BCF-65AF-FE45-88DA-73B7BD66ECE4}" destId="{6EC4966C-CA31-1143-AF4A-ACF2562C8B77}" srcOrd="1" destOrd="0" presId="urn:microsoft.com/office/officeart/2005/8/layout/matrix1"/>
    <dgm:cxn modelId="{FF8E0689-6991-7F45-8F25-864892C34919}" type="presOf" srcId="{0B8F4FB9-0C14-2F4E-9B77-4C41DEB7D266}" destId="{DF75D7DA-1A32-2A42-B40E-7FF0F469083D}" srcOrd="0" destOrd="0" presId="urn:microsoft.com/office/officeart/2005/8/layout/matrix1"/>
    <dgm:cxn modelId="{143E1793-8FCB-0949-84FA-6EAD9405BE83}" type="presOf" srcId="{9C564BCF-65AF-FE45-88DA-73B7BD66ECE4}" destId="{0761922F-4A5A-3744-B824-7B99BB06C561}" srcOrd="0" destOrd="0" presId="urn:microsoft.com/office/officeart/2005/8/layout/matrix1"/>
    <dgm:cxn modelId="{71D24AA3-58E1-D64F-978A-8E14A5092F72}" type="presOf" srcId="{684E1B40-34DC-0E4C-AE3D-A2907B027A7F}" destId="{B166A665-F698-924C-B538-A9543D65B99B}" srcOrd="0" destOrd="0" presId="urn:microsoft.com/office/officeart/2005/8/layout/matrix1"/>
    <dgm:cxn modelId="{EB36B7A7-D8F8-2746-A78E-C4E6EE353AAD}" type="presOf" srcId="{0CDA67D0-9C20-F24F-916F-638F3B55C8D4}" destId="{64FB470D-F928-B046-8F98-CFDE9D239466}" srcOrd="0" destOrd="0" presId="urn:microsoft.com/office/officeart/2005/8/layout/matrix1"/>
    <dgm:cxn modelId="{0D8097DB-1CF0-7647-85B7-7454835FA058}" srcId="{684E1B40-34DC-0E4C-AE3D-A2907B027A7F}" destId="{BD330775-6DA4-B54E-9040-99EB696A18D4}" srcOrd="0" destOrd="0" parTransId="{051BA866-1B3B-FD45-AFC8-4A15DD04AF12}" sibTransId="{DEF66237-A693-6D4A-9C2B-5DA55C8513C8}"/>
    <dgm:cxn modelId="{4543B5FC-2063-7F41-B0DD-175E2487BB40}" srcId="{0B8F4FB9-0C14-2F4E-9B77-4C41DEB7D266}" destId="{684E1B40-34DC-0E4C-AE3D-A2907B027A7F}" srcOrd="0" destOrd="0" parTransId="{91F15626-8E27-7041-8D46-B851F4E5D55C}" sibTransId="{238B7738-2161-834C-A206-8A74493AA23D}"/>
    <dgm:cxn modelId="{74983F36-AA74-E946-A84C-EFB81DA78A2A}" type="presParOf" srcId="{DF75D7DA-1A32-2A42-B40E-7FF0F469083D}" destId="{79B777FF-1B26-E34D-B6B9-13EE1DEC0460}" srcOrd="0" destOrd="0" presId="urn:microsoft.com/office/officeart/2005/8/layout/matrix1"/>
    <dgm:cxn modelId="{042507BE-A170-A442-9E48-0CA4585ADC81}" type="presParOf" srcId="{79B777FF-1B26-E34D-B6B9-13EE1DEC0460}" destId="{4807E5D5-C36B-0F4C-999C-EC62834614E0}" srcOrd="0" destOrd="0" presId="urn:microsoft.com/office/officeart/2005/8/layout/matrix1"/>
    <dgm:cxn modelId="{0F818AED-DEE2-DC42-BC96-861DD1CBAA11}" type="presParOf" srcId="{79B777FF-1B26-E34D-B6B9-13EE1DEC0460}" destId="{138DEC8F-94A1-724B-8ECE-7C7E2EC4A5C6}" srcOrd="1" destOrd="0" presId="urn:microsoft.com/office/officeart/2005/8/layout/matrix1"/>
    <dgm:cxn modelId="{1986092B-CCD5-A14A-9E46-754F95599A48}" type="presParOf" srcId="{79B777FF-1B26-E34D-B6B9-13EE1DEC0460}" destId="{64FB470D-F928-B046-8F98-CFDE9D239466}" srcOrd="2" destOrd="0" presId="urn:microsoft.com/office/officeart/2005/8/layout/matrix1"/>
    <dgm:cxn modelId="{95DD3EBC-C400-B344-8B2C-A53B1DC80B9A}" type="presParOf" srcId="{79B777FF-1B26-E34D-B6B9-13EE1DEC0460}" destId="{95CD3E64-781B-7B45-902D-9720A75EB37B}" srcOrd="3" destOrd="0" presId="urn:microsoft.com/office/officeart/2005/8/layout/matrix1"/>
    <dgm:cxn modelId="{CE647484-AEFB-4D4E-A250-D7DA279779BF}" type="presParOf" srcId="{79B777FF-1B26-E34D-B6B9-13EE1DEC0460}" destId="{0761922F-4A5A-3744-B824-7B99BB06C561}" srcOrd="4" destOrd="0" presId="urn:microsoft.com/office/officeart/2005/8/layout/matrix1"/>
    <dgm:cxn modelId="{5CFF2421-6DB9-7442-9E79-EBBDD099FDD6}" type="presParOf" srcId="{79B777FF-1B26-E34D-B6B9-13EE1DEC0460}" destId="{6EC4966C-CA31-1143-AF4A-ACF2562C8B77}" srcOrd="5" destOrd="0" presId="urn:microsoft.com/office/officeart/2005/8/layout/matrix1"/>
    <dgm:cxn modelId="{EB50AC38-FE30-5F4A-AFFC-08E119B78D46}" type="presParOf" srcId="{79B777FF-1B26-E34D-B6B9-13EE1DEC0460}" destId="{5E51D97A-2828-774D-8B19-BAE33FC9501F}" srcOrd="6" destOrd="0" presId="urn:microsoft.com/office/officeart/2005/8/layout/matrix1"/>
    <dgm:cxn modelId="{84CEDE86-89BC-8A40-8314-015D1E6C3DA3}" type="presParOf" srcId="{79B777FF-1B26-E34D-B6B9-13EE1DEC0460}" destId="{049EA88E-8948-9D42-8441-BBE15FCBC1FE}" srcOrd="7" destOrd="0" presId="urn:microsoft.com/office/officeart/2005/8/layout/matrix1"/>
    <dgm:cxn modelId="{3EC75C3C-0909-D845-AD7C-D7DA31CF8F23}" type="presParOf" srcId="{DF75D7DA-1A32-2A42-B40E-7FF0F469083D}" destId="{B166A665-F698-924C-B538-A9543D65B99B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07E5D5-C36B-0F4C-999C-EC62834614E0}">
      <dsp:nvSpPr>
        <dsp:cNvPr id="0" name=""/>
        <dsp:cNvSpPr/>
      </dsp:nvSpPr>
      <dsp:spPr>
        <a:xfrm rot="16200000">
          <a:off x="1053969" y="-1011101"/>
          <a:ext cx="2602185" cy="4624387"/>
        </a:xfrm>
        <a:prstGeom prst="round1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Job Management:</a:t>
          </a:r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Start/Stop standalone TF/</a:t>
          </a:r>
          <a:r>
            <a:rPr lang="en-US" sz="1500" kern="1200" dirty="0" err="1"/>
            <a:t>MXNet</a:t>
          </a:r>
          <a:r>
            <a:rPr lang="en-US" sz="1500" kern="1200" dirty="0"/>
            <a:t>/</a:t>
          </a:r>
          <a:r>
            <a:rPr lang="en-US" sz="1500" kern="1200" dirty="0" err="1"/>
            <a:t>PyTorch</a:t>
          </a:r>
          <a:endParaRPr lang="en-US" sz="1500" kern="1200" dirty="0"/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Start/Stop distributed TF/ </a:t>
          </a:r>
          <a:r>
            <a:rPr lang="en-US" sz="1500" kern="1200" dirty="0" err="1"/>
            <a:t>MXNet</a:t>
          </a:r>
          <a:r>
            <a:rPr lang="en-US" sz="1500" kern="1200" dirty="0"/>
            <a:t> (WIP), </a:t>
          </a:r>
          <a:r>
            <a:rPr lang="en-US" sz="1500" kern="1200" dirty="0" err="1"/>
            <a:t>PyTorch</a:t>
          </a:r>
          <a:r>
            <a:rPr lang="en-US" sz="1500" kern="1200" dirty="0"/>
            <a:t> (WIP)</a:t>
          </a:r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Stop</a:t>
          </a:r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Monitoring (</a:t>
          </a:r>
          <a:r>
            <a:rPr lang="en-US" sz="1500" kern="1200" dirty="0" err="1"/>
            <a:t>Tensorboard</a:t>
          </a:r>
          <a:r>
            <a:rPr lang="en-US" sz="1500" kern="1200" dirty="0"/>
            <a:t> / history)</a:t>
          </a:r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 rot="5400000">
        <a:off x="42868" y="0"/>
        <a:ext cx="4624387" cy="1951638"/>
      </dsp:txXfrm>
    </dsp:sp>
    <dsp:sp modelId="{64FB470D-F928-B046-8F98-CFDE9D239466}">
      <dsp:nvSpPr>
        <dsp:cNvPr id="0" name=""/>
        <dsp:cNvSpPr/>
      </dsp:nvSpPr>
      <dsp:spPr>
        <a:xfrm>
          <a:off x="4624387" y="14285"/>
          <a:ext cx="4624387" cy="2602185"/>
        </a:xfrm>
        <a:prstGeom prst="round1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thaiDist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Model Management (WIP)</a:t>
          </a:r>
        </a:p>
        <a:p>
          <a:pPr marL="0" lvl="0" indent="0" algn="thaiDist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Checkpoint / Saved model </a:t>
          </a:r>
        </a:p>
        <a:p>
          <a:pPr marL="0" lvl="0" indent="0" algn="thaiDist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Model serving.</a:t>
          </a:r>
        </a:p>
      </dsp:txBody>
      <dsp:txXfrm>
        <a:off x="4624387" y="14285"/>
        <a:ext cx="4624387" cy="1951638"/>
      </dsp:txXfrm>
    </dsp:sp>
    <dsp:sp modelId="{0761922F-4A5A-3744-B824-7B99BB06C561}">
      <dsp:nvSpPr>
        <dsp:cNvPr id="0" name=""/>
        <dsp:cNvSpPr/>
      </dsp:nvSpPr>
      <dsp:spPr>
        <a:xfrm rot="10800000">
          <a:off x="42868" y="2602185"/>
          <a:ext cx="4624387" cy="2602185"/>
        </a:xfrm>
        <a:prstGeom prst="round1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Library dependency management</a:t>
          </a:r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BYOD (bring your own docker image)</a:t>
          </a:r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Python library dependencies (WIP)</a:t>
          </a:r>
        </a:p>
      </dsp:txBody>
      <dsp:txXfrm rot="10800000">
        <a:off x="42868" y="3252731"/>
        <a:ext cx="4624387" cy="1951638"/>
      </dsp:txXfrm>
    </dsp:sp>
    <dsp:sp modelId="{5E51D97A-2828-774D-8B19-BAE33FC9501F}">
      <dsp:nvSpPr>
        <dsp:cNvPr id="0" name=""/>
        <dsp:cNvSpPr/>
      </dsp:nvSpPr>
      <dsp:spPr>
        <a:xfrm rot="5400000">
          <a:off x="5635488" y="1591083"/>
          <a:ext cx="2602185" cy="4624387"/>
        </a:xfrm>
        <a:prstGeom prst="round1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Handled by YARN:</a:t>
          </a:r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Log</a:t>
          </a:r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Job monitoring</a:t>
          </a:r>
        </a:p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- Best job scheduler: SLA, Quota, </a:t>
          </a:r>
          <a:r>
            <a:rPr lang="en-US" sz="1500" kern="1200" dirty="0" err="1"/>
            <a:t>etc</a:t>
          </a:r>
          <a:r>
            <a:rPr lang="en-US" sz="1500" kern="1200" dirty="0"/>
            <a:t> </a:t>
          </a:r>
        </a:p>
      </dsp:txBody>
      <dsp:txXfrm rot="-5400000">
        <a:off x="4624387" y="3252730"/>
        <a:ext cx="4624387" cy="1951638"/>
      </dsp:txXfrm>
    </dsp:sp>
    <dsp:sp modelId="{B166A665-F698-924C-B538-A9543D65B99B}">
      <dsp:nvSpPr>
        <dsp:cNvPr id="0" name=""/>
        <dsp:cNvSpPr/>
      </dsp:nvSpPr>
      <dsp:spPr>
        <a:xfrm>
          <a:off x="3279939" y="1951638"/>
          <a:ext cx="2774632" cy="1301092"/>
        </a:xfrm>
        <a:prstGeom prst="roundRect">
          <a:avLst/>
        </a:prstGeom>
        <a:solidFill>
          <a:schemeClr val="accent4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Submarine</a:t>
          </a:r>
        </a:p>
      </dsp:txBody>
      <dsp:txXfrm>
        <a:off x="3343453" y="2015152"/>
        <a:ext cx="2647604" cy="1174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png>
</file>

<file path=ppt/media/image12.png>
</file>

<file path=ppt/media/image13.jpg>
</file>

<file path=ppt/media/image14.png>
</file>

<file path=ppt/media/image15.tiff>
</file>

<file path=ppt/media/image16.tiff>
</file>

<file path=ppt/media/image17.tiff>
</file>

<file path=ppt/media/image18.tiff>
</file>

<file path=ppt/media/image19.png>
</file>

<file path=ppt/media/image2.png>
</file>

<file path=ppt/media/image20.tiff>
</file>

<file path=ppt/media/image21.tiff>
</file>

<file path=ppt/media/image22.png>
</file>

<file path=ppt/media/image23.tiff>
</file>

<file path=ppt/media/image24.tiff>
</file>

<file path=ppt/media/image25.tiff>
</file>

<file path=ppt/media/image26.tiff>
</file>

<file path=ppt/media/image27.jpeg>
</file>

<file path=ppt/media/image28.tiff>
</file>

<file path=ppt/media/image29.tiff>
</file>

<file path=ppt/media/image3.png>
</file>

<file path=ppt/media/image30.png>
</file>

<file path=ppt/media/image31.png>
</file>

<file path=ppt/media/image32.png>
</file>

<file path=ppt/media/image33.tiff>
</file>

<file path=ppt/media/image34.tiff>
</file>

<file path=ppt/media/image35.png>
</file>

<file path=ppt/media/image36.png>
</file>

<file path=ppt/media/image37.png>
</file>

<file path=ppt/media/image38.png>
</file>

<file path=ppt/media/image4.jpeg>
</file>

<file path=ppt/media/image41.png>
</file>

<file path=ppt/media/image42.tiff>
</file>

<file path=ppt/media/image43.tiff>
</file>

<file path=ppt/media/image44.tiff>
</file>

<file path=ppt/media/image45.tiff>
</file>

<file path=ppt/media/image46.tiff>
</file>

<file path=ppt/media/image47.png>
</file>

<file path=ppt/media/image48.png>
</file>

<file path=ppt/media/image49.tiff>
</file>

<file path=ppt/media/image5.jpeg>
</file>

<file path=ppt/media/image50.tiff>
</file>

<file path=ppt/media/image51.png>
</file>

<file path=ppt/media/image52.png>
</file>

<file path=ppt/media/image6.jpe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8197D7-FCD5-4F99-8285-C9E1ED70DAB0}" type="datetimeFigureOut">
              <a:rPr lang="en-US" smtClean="0"/>
              <a:t>9/24/18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77E594-4005-43F8-B8F3-453F0010D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61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158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3594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add slides about how easy it is to use submarine.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7E594-4005-43F8-B8F3-453F0010D50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071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add slides about how easy it is to use submarine.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7E594-4005-43F8-B8F3-453F0010D50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584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7E594-4005-43F8-B8F3-453F0010D50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926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add slides about how easy it is to use submarine.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7E594-4005-43F8-B8F3-453F0010D50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395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add slides about how easy it is to use submarine.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7E594-4005-43F8-B8F3-453F0010D50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4330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1) Run a normal distributed job.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yarn app -destroy tf-job-001; yarn jar /</a:t>
            </a:r>
            <a:r>
              <a:rPr lang="en-US" dirty="0" err="1"/>
              <a:t>tmp</a:t>
            </a:r>
            <a:r>
              <a:rPr lang="en-US" dirty="0"/>
              <a:t>/hadoop-yarn-applications-submarine-3.2.0-SNAPSHOT.jar job run --name tf-job-001 --verbose --</a:t>
            </a:r>
            <a:r>
              <a:rPr lang="en-US" dirty="0" err="1"/>
              <a:t>docker_image</a:t>
            </a:r>
            <a:r>
              <a:rPr lang="en-US" dirty="0"/>
              <a:t> </a:t>
            </a:r>
            <a:r>
              <a:rPr lang="en-US" dirty="0" err="1"/>
              <a:t>wtan</a:t>
            </a:r>
            <a:r>
              <a:rPr lang="en-US" dirty="0"/>
              <a:t>/tf-1.8.0-gpu:0.0.3  --</a:t>
            </a:r>
            <a:r>
              <a:rPr lang="en-US" dirty="0" err="1"/>
              <a:t>input_path</a:t>
            </a:r>
            <a:r>
              <a:rPr lang="en-US" dirty="0"/>
              <a:t> </a:t>
            </a:r>
            <a:r>
              <a:rPr lang="en-US" dirty="0" err="1"/>
              <a:t>hdfs</a:t>
            </a:r>
            <a:r>
              <a:rPr lang="en-US" dirty="0"/>
              <a:t>://default/dataset/cifar-10-data --</a:t>
            </a:r>
            <a:r>
              <a:rPr lang="en-US" dirty="0" err="1"/>
              <a:t>env</a:t>
            </a:r>
            <a:r>
              <a:rPr lang="en-US" dirty="0"/>
              <a:t> DOCKER_JAVA_HOME=/</a:t>
            </a:r>
            <a:r>
              <a:rPr lang="en-US" dirty="0" err="1"/>
              <a:t>usr</a:t>
            </a:r>
            <a:r>
              <a:rPr lang="en-US" dirty="0"/>
              <a:t>/lib/</a:t>
            </a:r>
            <a:r>
              <a:rPr lang="en-US" dirty="0" err="1"/>
              <a:t>jvm</a:t>
            </a:r>
            <a:r>
              <a:rPr lang="en-US" dirty="0"/>
              <a:t>/java-8-openjdk-amd64/</a:t>
            </a:r>
            <a:r>
              <a:rPr lang="en-US" dirty="0" err="1"/>
              <a:t>jre</a:t>
            </a:r>
            <a:r>
              <a:rPr lang="en-US" dirty="0"/>
              <a:t>/ --</a:t>
            </a:r>
            <a:r>
              <a:rPr lang="en-US" dirty="0" err="1"/>
              <a:t>env</a:t>
            </a:r>
            <a:r>
              <a:rPr lang="en-US" dirty="0"/>
              <a:t> DOCKER_HADOOP_HDFS_HOME=/hadoop-3.1.0 --</a:t>
            </a:r>
            <a:r>
              <a:rPr lang="en-US" dirty="0" err="1"/>
              <a:t>env</a:t>
            </a:r>
            <a:r>
              <a:rPr lang="en-US" dirty="0"/>
              <a:t> YARN_CONTAINER_RUNTIME_DOCKER_MOUNTS="/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docker_resolv.conf</a:t>
            </a:r>
            <a:r>
              <a:rPr lang="en-US" dirty="0"/>
              <a:t>:/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resolv.conf:ro</a:t>
            </a:r>
            <a:r>
              <a:rPr lang="en-US" dirty="0"/>
              <a:t>" --</a:t>
            </a:r>
            <a:r>
              <a:rPr lang="en-US" dirty="0" err="1"/>
              <a:t>num_workers</a:t>
            </a:r>
            <a:r>
              <a:rPr lang="en-US" dirty="0"/>
              <a:t> 2  --</a:t>
            </a:r>
            <a:r>
              <a:rPr lang="en-US" dirty="0" err="1"/>
              <a:t>worker_resources</a:t>
            </a:r>
            <a:r>
              <a:rPr lang="en-US" dirty="0"/>
              <a:t> memory=8G,vcores=2,gpu=1 --</a:t>
            </a:r>
            <a:r>
              <a:rPr lang="en-US" dirty="0" err="1"/>
              <a:t>worker_launch_cmd</a:t>
            </a:r>
            <a:r>
              <a:rPr lang="en-US" dirty="0"/>
              <a:t> "cd /test/models/tutorials/image/cifar10_estimator &amp;&amp; python cifar10_main.py --data-</a:t>
            </a:r>
            <a:r>
              <a:rPr lang="en-US" dirty="0" err="1"/>
              <a:t>dir</a:t>
            </a:r>
            <a:r>
              <a:rPr lang="en-US" dirty="0"/>
              <a:t>=%</a:t>
            </a:r>
            <a:r>
              <a:rPr lang="en-US" dirty="0" err="1"/>
              <a:t>input_path</a:t>
            </a:r>
            <a:r>
              <a:rPr lang="en-US" dirty="0"/>
              <a:t>% --job-</a:t>
            </a:r>
            <a:r>
              <a:rPr lang="en-US" dirty="0" err="1"/>
              <a:t>dir</a:t>
            </a:r>
            <a:r>
              <a:rPr lang="en-US" dirty="0"/>
              <a:t>=%</a:t>
            </a:r>
            <a:r>
              <a:rPr lang="en-US" dirty="0" err="1"/>
              <a:t>checkpoint_path</a:t>
            </a:r>
            <a:r>
              <a:rPr lang="en-US" dirty="0"/>
              <a:t>% --train-steps=10000 --</a:t>
            </a:r>
            <a:r>
              <a:rPr lang="en-US" dirty="0" err="1"/>
              <a:t>eval</a:t>
            </a:r>
            <a:r>
              <a:rPr lang="en-US" dirty="0"/>
              <a:t>-batch-size=16 --train-batch-size=16 --</a:t>
            </a:r>
            <a:r>
              <a:rPr lang="en-US" dirty="0" err="1"/>
              <a:t>num-gpus</a:t>
            </a:r>
            <a:r>
              <a:rPr lang="en-US" dirty="0"/>
              <a:t>=2 --sync"  --</a:t>
            </a:r>
            <a:r>
              <a:rPr lang="en-US" dirty="0" err="1"/>
              <a:t>ps_docker_image</a:t>
            </a:r>
            <a:r>
              <a:rPr lang="en-US" dirty="0"/>
              <a:t> </a:t>
            </a:r>
            <a:r>
              <a:rPr lang="en-US" dirty="0" err="1"/>
              <a:t>wtan</a:t>
            </a:r>
            <a:r>
              <a:rPr lang="en-US" dirty="0"/>
              <a:t>/tf-1.8.0-cpu:0.0.3 --</a:t>
            </a:r>
            <a:r>
              <a:rPr lang="en-US" dirty="0" err="1"/>
              <a:t>num_ps</a:t>
            </a:r>
            <a:r>
              <a:rPr lang="en-US" dirty="0"/>
              <a:t> 1  --</a:t>
            </a:r>
            <a:r>
              <a:rPr lang="en-US" dirty="0" err="1"/>
              <a:t>ps_resources</a:t>
            </a:r>
            <a:r>
              <a:rPr lang="en-US" dirty="0"/>
              <a:t> memory=4G,vcores=2,gpu=0  --</a:t>
            </a:r>
            <a:r>
              <a:rPr lang="en-US" dirty="0" err="1"/>
              <a:t>ps_launch_cmd</a:t>
            </a:r>
            <a:r>
              <a:rPr lang="en-US" dirty="0"/>
              <a:t> "cd /test/models/tutorials/image/cifar10_estimator &amp;&amp; python cifar10_main.py --data-</a:t>
            </a:r>
            <a:r>
              <a:rPr lang="en-US" dirty="0" err="1"/>
              <a:t>dir</a:t>
            </a:r>
            <a:r>
              <a:rPr lang="en-US" dirty="0"/>
              <a:t>=%</a:t>
            </a:r>
            <a:r>
              <a:rPr lang="en-US" dirty="0" err="1"/>
              <a:t>input_path</a:t>
            </a:r>
            <a:r>
              <a:rPr lang="en-US" dirty="0"/>
              <a:t>% --job-</a:t>
            </a:r>
            <a:r>
              <a:rPr lang="en-US" dirty="0" err="1"/>
              <a:t>dir</a:t>
            </a:r>
            <a:r>
              <a:rPr lang="en-US" dirty="0"/>
              <a:t>=%</a:t>
            </a:r>
            <a:r>
              <a:rPr lang="en-US" dirty="0" err="1"/>
              <a:t>checkpoint_path</a:t>
            </a:r>
            <a:r>
              <a:rPr lang="en-US" dirty="0"/>
              <a:t>% --</a:t>
            </a:r>
            <a:r>
              <a:rPr lang="en-US" dirty="0" err="1"/>
              <a:t>num-gpus</a:t>
            </a:r>
            <a:r>
              <a:rPr lang="en-US" dirty="0"/>
              <a:t>=0" --</a:t>
            </a:r>
            <a:r>
              <a:rPr lang="en-US" dirty="0" err="1"/>
              <a:t>tensorboard</a:t>
            </a:r>
            <a:r>
              <a:rPr lang="en-US" dirty="0"/>
              <a:t> --</a:t>
            </a:r>
            <a:r>
              <a:rPr lang="en-US" dirty="0" err="1"/>
              <a:t>tensorboard_docker_image</a:t>
            </a:r>
            <a:r>
              <a:rPr lang="en-US" dirty="0"/>
              <a:t> </a:t>
            </a:r>
            <a:r>
              <a:rPr lang="en-US" dirty="0" err="1"/>
              <a:t>wtan</a:t>
            </a:r>
            <a:r>
              <a:rPr lang="en-US" dirty="0"/>
              <a:t>/tf-1.8.0-cpu:0.0.3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2) Run a standalone distributed job.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yarn app -destroy tf-job-001; yarn jar /</a:t>
            </a:r>
            <a:r>
              <a:rPr lang="en-US" dirty="0" err="1"/>
              <a:t>tmp</a:t>
            </a:r>
            <a:r>
              <a:rPr lang="en-US" dirty="0"/>
              <a:t>/hadoop-yarn-applications-submarine-3.2.0-SNAPSHOT.jar job run --name tf-job-001 --verbose --</a:t>
            </a:r>
            <a:r>
              <a:rPr lang="en-US" dirty="0" err="1"/>
              <a:t>docker_image</a:t>
            </a:r>
            <a:r>
              <a:rPr lang="en-US" dirty="0"/>
              <a:t> </a:t>
            </a:r>
            <a:r>
              <a:rPr lang="en-US" dirty="0" err="1"/>
              <a:t>wtan</a:t>
            </a:r>
            <a:r>
              <a:rPr lang="en-US" dirty="0"/>
              <a:t>/tf-1.8.0-gpu:0.0.3  --</a:t>
            </a:r>
            <a:r>
              <a:rPr lang="en-US" dirty="0" err="1"/>
              <a:t>input_path</a:t>
            </a:r>
            <a:r>
              <a:rPr lang="en-US" dirty="0"/>
              <a:t> </a:t>
            </a:r>
            <a:r>
              <a:rPr lang="en-US" dirty="0" err="1"/>
              <a:t>hdfs</a:t>
            </a:r>
            <a:r>
              <a:rPr lang="en-US" dirty="0"/>
              <a:t>://default/dataset/cifar-10-data --</a:t>
            </a:r>
            <a:r>
              <a:rPr lang="en-US" dirty="0" err="1"/>
              <a:t>env</a:t>
            </a:r>
            <a:r>
              <a:rPr lang="en-US" dirty="0"/>
              <a:t> DOCKER_JAVA_HOME=/</a:t>
            </a:r>
            <a:r>
              <a:rPr lang="en-US" dirty="0" err="1"/>
              <a:t>usr</a:t>
            </a:r>
            <a:r>
              <a:rPr lang="en-US" dirty="0"/>
              <a:t>/lib/</a:t>
            </a:r>
            <a:r>
              <a:rPr lang="en-US" dirty="0" err="1"/>
              <a:t>jvm</a:t>
            </a:r>
            <a:r>
              <a:rPr lang="en-US" dirty="0"/>
              <a:t>/java-8-openjdk-amd64/</a:t>
            </a:r>
            <a:r>
              <a:rPr lang="en-US" dirty="0" err="1"/>
              <a:t>jre</a:t>
            </a:r>
            <a:r>
              <a:rPr lang="en-US" dirty="0"/>
              <a:t>/ --</a:t>
            </a:r>
            <a:r>
              <a:rPr lang="en-US" dirty="0" err="1"/>
              <a:t>env</a:t>
            </a:r>
            <a:r>
              <a:rPr lang="en-US" dirty="0"/>
              <a:t> DOCKER_HADOOP_HDFS_HOME=/hadoop-3.1.0 --</a:t>
            </a:r>
            <a:r>
              <a:rPr lang="en-US" dirty="0" err="1"/>
              <a:t>env</a:t>
            </a:r>
            <a:r>
              <a:rPr lang="en-US" dirty="0"/>
              <a:t> YARN_CONTAINER_RUNTIME_DOCKER_MOUNTS="/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docker_resolv.conf</a:t>
            </a:r>
            <a:r>
              <a:rPr lang="en-US" dirty="0"/>
              <a:t>:/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resolv.conf:ro</a:t>
            </a:r>
            <a:r>
              <a:rPr lang="en-US" dirty="0"/>
              <a:t>" --</a:t>
            </a:r>
            <a:r>
              <a:rPr lang="en-US" dirty="0" err="1"/>
              <a:t>num_workers</a:t>
            </a:r>
            <a:r>
              <a:rPr lang="en-US" dirty="0"/>
              <a:t> 1 --</a:t>
            </a:r>
            <a:r>
              <a:rPr lang="en-US" dirty="0" err="1"/>
              <a:t>worker_resources</a:t>
            </a:r>
            <a:r>
              <a:rPr lang="en-US" dirty="0"/>
              <a:t> memory=8G,vcores=2,gpu=1 --</a:t>
            </a:r>
            <a:r>
              <a:rPr lang="en-US" dirty="0" err="1"/>
              <a:t>worker_launch_cmd</a:t>
            </a:r>
            <a:r>
              <a:rPr lang="en-US" dirty="0"/>
              <a:t> "cd /test/models/tutorials/image/cifar10_estimator &amp;&amp; python cifar10_main.py --data-</a:t>
            </a:r>
            <a:r>
              <a:rPr lang="en-US" dirty="0" err="1"/>
              <a:t>dir</a:t>
            </a:r>
            <a:r>
              <a:rPr lang="en-US" dirty="0"/>
              <a:t>=%</a:t>
            </a:r>
            <a:r>
              <a:rPr lang="en-US" dirty="0" err="1"/>
              <a:t>input_path</a:t>
            </a:r>
            <a:r>
              <a:rPr lang="en-US" dirty="0"/>
              <a:t>% --job-</a:t>
            </a:r>
            <a:r>
              <a:rPr lang="en-US" dirty="0" err="1"/>
              <a:t>dir</a:t>
            </a:r>
            <a:r>
              <a:rPr lang="en-US" dirty="0"/>
              <a:t>=%</a:t>
            </a:r>
            <a:r>
              <a:rPr lang="en-US" dirty="0" err="1"/>
              <a:t>checkpoint_path</a:t>
            </a:r>
            <a:r>
              <a:rPr lang="en-US" dirty="0"/>
              <a:t>% --train-steps=10000 --</a:t>
            </a:r>
            <a:r>
              <a:rPr lang="en-US" dirty="0" err="1"/>
              <a:t>eval</a:t>
            </a:r>
            <a:r>
              <a:rPr lang="en-US" dirty="0"/>
              <a:t>-batch-size=16 --train-batch-size=16 --</a:t>
            </a:r>
            <a:r>
              <a:rPr lang="en-US" dirty="0" err="1"/>
              <a:t>num-gpus</a:t>
            </a:r>
            <a:r>
              <a:rPr lang="en-US" dirty="0"/>
              <a:t>=2 --sync" --</a:t>
            </a:r>
            <a:r>
              <a:rPr lang="en-US" dirty="0" err="1"/>
              <a:t>tensorboard</a:t>
            </a:r>
            <a:r>
              <a:rPr lang="en-US" dirty="0"/>
              <a:t> --</a:t>
            </a:r>
            <a:r>
              <a:rPr lang="en-US" dirty="0" err="1"/>
              <a:t>tensorboard_docker_image</a:t>
            </a:r>
            <a:r>
              <a:rPr lang="en-US" dirty="0"/>
              <a:t> </a:t>
            </a:r>
            <a:r>
              <a:rPr lang="en-US" dirty="0" err="1"/>
              <a:t>wtan</a:t>
            </a:r>
            <a:r>
              <a:rPr lang="en-US" dirty="0"/>
              <a:t>/tf-1.8.0-cpu:0.0.3</a:t>
            </a:r>
          </a:p>
          <a:p>
            <a:endParaRPr lang="en-US" dirty="0"/>
          </a:p>
          <a:p>
            <a:r>
              <a:rPr lang="en-US" dirty="0"/>
              <a:t>2) Run a </a:t>
            </a:r>
            <a:r>
              <a:rPr lang="en-US" dirty="0" err="1"/>
              <a:t>Tensorboard</a:t>
            </a:r>
            <a:r>
              <a:rPr lang="en-US" dirty="0"/>
              <a:t> service.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yarn app -destroy </a:t>
            </a:r>
            <a:r>
              <a:rPr lang="en-US" dirty="0" err="1"/>
              <a:t>tensorboard</a:t>
            </a:r>
            <a:r>
              <a:rPr lang="en-US" dirty="0"/>
              <a:t>-service; yarn jar /</a:t>
            </a:r>
            <a:r>
              <a:rPr lang="en-US" dirty="0" err="1"/>
              <a:t>tmp</a:t>
            </a:r>
            <a:r>
              <a:rPr lang="en-US" dirty="0"/>
              <a:t>/hadoop-yarn-applications-submarine-3.2.0-SNAPSHOT.jar job run --name </a:t>
            </a:r>
            <a:r>
              <a:rPr lang="en-US" dirty="0" err="1"/>
              <a:t>tensorboard</a:t>
            </a:r>
            <a:r>
              <a:rPr lang="en-US" dirty="0"/>
              <a:t>-service --verbose --</a:t>
            </a:r>
            <a:r>
              <a:rPr lang="en-US" dirty="0" err="1"/>
              <a:t>docker_image</a:t>
            </a:r>
            <a:r>
              <a:rPr lang="en-US" dirty="0"/>
              <a:t> </a:t>
            </a:r>
            <a:r>
              <a:rPr lang="en-US" dirty="0" err="1"/>
              <a:t>wtan</a:t>
            </a:r>
            <a:r>
              <a:rPr lang="en-US" dirty="0"/>
              <a:t>/tf-1.8.0-cpu:0.0.3 --</a:t>
            </a:r>
            <a:r>
              <a:rPr lang="en-US" dirty="0" err="1"/>
              <a:t>env</a:t>
            </a:r>
            <a:r>
              <a:rPr lang="en-US" dirty="0"/>
              <a:t> DOCKER_JAVA_HOME=/</a:t>
            </a:r>
            <a:r>
              <a:rPr lang="en-US" dirty="0" err="1"/>
              <a:t>usr</a:t>
            </a:r>
            <a:r>
              <a:rPr lang="en-US" dirty="0"/>
              <a:t>/lib/</a:t>
            </a:r>
            <a:r>
              <a:rPr lang="en-US" dirty="0" err="1"/>
              <a:t>jvm</a:t>
            </a:r>
            <a:r>
              <a:rPr lang="en-US" dirty="0"/>
              <a:t>/java-8-openjdk-amd64/</a:t>
            </a:r>
            <a:r>
              <a:rPr lang="en-US" dirty="0" err="1"/>
              <a:t>jre</a:t>
            </a:r>
            <a:r>
              <a:rPr lang="en-US" dirty="0"/>
              <a:t>/ --</a:t>
            </a:r>
            <a:r>
              <a:rPr lang="en-US" dirty="0" err="1"/>
              <a:t>env</a:t>
            </a:r>
            <a:r>
              <a:rPr lang="en-US" dirty="0"/>
              <a:t> DOCKER_HADOOP_HDFS_HOME=/hadoop-3.1.0 --</a:t>
            </a:r>
            <a:r>
              <a:rPr lang="en-US" dirty="0" err="1"/>
              <a:t>env</a:t>
            </a:r>
            <a:r>
              <a:rPr lang="en-US" dirty="0"/>
              <a:t> YARN_CONTAINER_RUNTIME_DOCKER_MOUNTS="/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docker_resolv.conf</a:t>
            </a:r>
            <a:r>
              <a:rPr lang="en-US" dirty="0"/>
              <a:t>:/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resolv.conf:ro</a:t>
            </a:r>
            <a:r>
              <a:rPr lang="en-US" dirty="0"/>
              <a:t>" --</a:t>
            </a:r>
            <a:r>
              <a:rPr lang="en-US" dirty="0" err="1"/>
              <a:t>num_workers</a:t>
            </a:r>
            <a:r>
              <a:rPr lang="en-US" dirty="0"/>
              <a:t> 0 --</a:t>
            </a:r>
            <a:r>
              <a:rPr lang="en-US"/>
              <a:t>tensorboard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7E594-4005-43F8-B8F3-453F0010D50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432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7E594-4005-43F8-B8F3-453F0010D50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083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7E594-4005-43F8-B8F3-453F0010D50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6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213" marR="0" lvl="2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400" dirty="0"/>
              <a:t>Even though TF provide options to use GPU memory less than whole device provided. But we cannot enforce this from external.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381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0980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213" marR="0" lvl="2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400" dirty="0"/>
              <a:t>Even though TF provide options to use GPU memory less than whole device provided. But we cannot enforce this from external.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0925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7E594-4005-43F8-B8F3-453F0010D50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61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Just</a:t>
            </a:r>
            <a:r>
              <a:rPr lang="zh-CN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</a:t>
            </a:r>
            <a:r>
              <a:rPr lang="zh-CN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workflow</a:t>
            </a:r>
            <a:r>
              <a:rPr lang="zh-CN" altLang="en-US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shows,</a:t>
            </a:r>
            <a:r>
              <a:rPr lang="zh-CN" altLang="en-US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only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a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tiny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fraction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of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the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code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is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actually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devoted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to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model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learning.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machine</a:t>
            </a:r>
            <a:r>
              <a:rPr lang="zh-CN" altLang="en-US" baseline="0" dirty="0"/>
              <a:t> </a:t>
            </a:r>
            <a:r>
              <a:rPr lang="en-US" altLang="zh-CN" baseline="0" dirty="0"/>
              <a:t>learning</a:t>
            </a:r>
            <a:r>
              <a:rPr lang="zh-CN" altLang="en-US" baseline="0" dirty="0"/>
              <a:t> </a:t>
            </a:r>
            <a:r>
              <a:rPr lang="en-US" altLang="zh-CN" baseline="0" dirty="0"/>
              <a:t>workflow</a:t>
            </a:r>
            <a:r>
              <a:rPr lang="zh-CN" altLang="en-US" baseline="0" dirty="0"/>
              <a:t> </a:t>
            </a:r>
            <a:r>
              <a:rPr lang="en-US" altLang="zh-CN" baseline="0" dirty="0"/>
              <a:t>usually</a:t>
            </a:r>
            <a:r>
              <a:rPr lang="zh-CN" altLang="en-US" baseline="0" dirty="0"/>
              <a:t> </a:t>
            </a:r>
            <a:r>
              <a:rPr lang="en-US" altLang="zh-CN" baseline="0" dirty="0"/>
              <a:t>need</a:t>
            </a:r>
            <a:r>
              <a:rPr lang="zh-CN" altLang="en-US" baseline="0" dirty="0"/>
              <a:t> </a:t>
            </a:r>
            <a:r>
              <a:rPr lang="en-US" altLang="zh-CN" baseline="0" dirty="0"/>
              <a:t>lots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supports</a:t>
            </a:r>
            <a:r>
              <a:rPr lang="zh-CN" altLang="en-US" baseline="0" dirty="0"/>
              <a:t> </a:t>
            </a:r>
            <a:r>
              <a:rPr lang="en-US" altLang="zh-CN" baseline="0" dirty="0"/>
              <a:t>from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big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platform,</a:t>
            </a:r>
            <a:r>
              <a:rPr lang="zh-CN" altLang="en-US" baseline="0" dirty="0"/>
              <a:t> </a:t>
            </a:r>
            <a:r>
              <a:rPr lang="en-US" altLang="zh-CN" baseline="0" dirty="0"/>
              <a:t>such</a:t>
            </a:r>
            <a:r>
              <a:rPr lang="zh-CN" altLang="en-US" baseline="0" dirty="0"/>
              <a:t> </a:t>
            </a:r>
            <a:r>
              <a:rPr lang="en-US" altLang="zh-CN" baseline="0" dirty="0"/>
              <a:t>as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collection</a:t>
            </a:r>
            <a:r>
              <a:rPr lang="zh-CN" altLang="en-US" baseline="0" dirty="0"/>
              <a:t> </a:t>
            </a:r>
            <a:r>
              <a:rPr lang="en-US" altLang="zh-CN" baseline="0" dirty="0"/>
              <a:t>from</a:t>
            </a:r>
            <a:r>
              <a:rPr lang="zh-CN" altLang="en-US" baseline="0" dirty="0"/>
              <a:t> </a:t>
            </a:r>
            <a:r>
              <a:rPr lang="en-US" altLang="zh-CN" baseline="0" dirty="0"/>
              <a:t>different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sources,</a:t>
            </a:r>
            <a:r>
              <a:rPr lang="zh-CN" altLang="en-US" baseline="0" dirty="0"/>
              <a:t> </a:t>
            </a:r>
            <a:r>
              <a:rPr lang="en-US" altLang="zh-CN" baseline="0" dirty="0"/>
              <a:t>feature</a:t>
            </a:r>
            <a:r>
              <a:rPr lang="zh-CN" altLang="en-US" baseline="0" dirty="0"/>
              <a:t> </a:t>
            </a:r>
            <a:r>
              <a:rPr lang="en-US" altLang="zh-CN" baseline="0" dirty="0"/>
              <a:t>extraction,</a:t>
            </a:r>
            <a:r>
              <a:rPr lang="zh-CN" altLang="en-US" baseline="0" dirty="0"/>
              <a:t> </a:t>
            </a:r>
            <a:r>
              <a:rPr lang="en-US" altLang="zh-CN" baseline="0" dirty="0"/>
              <a:t>feature</a:t>
            </a:r>
            <a:r>
              <a:rPr lang="zh-CN" altLang="en-US" baseline="0" dirty="0"/>
              <a:t> </a:t>
            </a:r>
            <a:r>
              <a:rPr lang="en-US" altLang="zh-CN" baseline="0" dirty="0"/>
              <a:t>transform,</a:t>
            </a:r>
            <a:r>
              <a:rPr lang="zh-CN" altLang="en-US" baseline="0" dirty="0"/>
              <a:t> </a:t>
            </a:r>
            <a:r>
              <a:rPr lang="en-US" altLang="zh-CN" baseline="0" dirty="0"/>
              <a:t>and</a:t>
            </a:r>
            <a:r>
              <a:rPr lang="zh-CN" altLang="en-US" baseline="0" dirty="0"/>
              <a:t> </a:t>
            </a:r>
            <a:r>
              <a:rPr lang="en-US" altLang="zh-CN" baseline="0" dirty="0"/>
              <a:t>so</a:t>
            </a:r>
            <a:r>
              <a:rPr lang="zh-CN" altLang="en-US" baseline="0" dirty="0"/>
              <a:t> </a:t>
            </a:r>
            <a:r>
              <a:rPr lang="en-US" altLang="zh-CN" baseline="0" dirty="0"/>
              <a:t>on.</a:t>
            </a:r>
          </a:p>
          <a:p>
            <a:r>
              <a:rPr lang="en-US" altLang="zh-CN" baseline="0" dirty="0"/>
              <a:t>Let’s</a:t>
            </a:r>
            <a:r>
              <a:rPr lang="zh-CN" altLang="en-US" baseline="0" dirty="0"/>
              <a:t> </a:t>
            </a:r>
            <a:r>
              <a:rPr lang="en-US" altLang="zh-CN" baseline="0" dirty="0"/>
              <a:t>find</a:t>
            </a:r>
            <a:r>
              <a:rPr lang="zh-CN" altLang="en-US" baseline="0" dirty="0"/>
              <a:t> </a:t>
            </a:r>
            <a:r>
              <a:rPr lang="en-US" altLang="zh-CN" baseline="0" dirty="0"/>
              <a:t>out</a:t>
            </a:r>
            <a:r>
              <a:rPr lang="zh-CN" altLang="en-US" baseline="0" dirty="0"/>
              <a:t> </a:t>
            </a:r>
            <a:r>
              <a:rPr lang="en-US" altLang="zh-CN" baseline="0" dirty="0"/>
              <a:t>how</a:t>
            </a:r>
            <a:r>
              <a:rPr lang="zh-CN" altLang="en-US" baseline="0" dirty="0"/>
              <a:t> </a:t>
            </a:r>
            <a:r>
              <a:rPr lang="en-US" altLang="zh-CN" baseline="0" dirty="0"/>
              <a:t>big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infrastructure</a:t>
            </a:r>
            <a:r>
              <a:rPr lang="zh-CN" altLang="en-US" baseline="0" dirty="0"/>
              <a:t> </a:t>
            </a:r>
            <a:r>
              <a:rPr lang="en-US" altLang="zh-CN" baseline="0" dirty="0"/>
              <a:t>could</a:t>
            </a:r>
            <a:r>
              <a:rPr lang="zh-CN" altLang="en-US" baseline="0" dirty="0"/>
              <a:t> </a:t>
            </a:r>
            <a:r>
              <a:rPr lang="en-US" altLang="zh-CN" baseline="0" dirty="0"/>
              <a:t>help</a:t>
            </a:r>
            <a:r>
              <a:rPr lang="zh-CN" altLang="en-US" baseline="0" dirty="0"/>
              <a:t> </a:t>
            </a:r>
            <a:r>
              <a:rPr lang="en-US" altLang="zh-CN" baseline="0" dirty="0"/>
              <a:t>machine</a:t>
            </a:r>
            <a:r>
              <a:rPr lang="zh-CN" altLang="en-US" baseline="0" dirty="0"/>
              <a:t> </a:t>
            </a:r>
            <a:r>
              <a:rPr lang="en-US" altLang="zh-CN" baseline="0" dirty="0"/>
              <a:t>learning</a:t>
            </a:r>
            <a:r>
              <a:rPr lang="zh-CN" altLang="en-US" baseline="0" dirty="0"/>
              <a:t> </a:t>
            </a:r>
            <a:r>
              <a:rPr lang="en-US" altLang="zh-CN" baseline="0" dirty="0"/>
              <a:t>step</a:t>
            </a:r>
            <a:r>
              <a:rPr lang="zh-CN" altLang="en-US" baseline="0" dirty="0"/>
              <a:t> </a:t>
            </a:r>
            <a:r>
              <a:rPr lang="en-US" altLang="zh-CN" baseline="0" dirty="0"/>
              <a:t>by</a:t>
            </a:r>
            <a:r>
              <a:rPr lang="zh-CN" altLang="en-US" baseline="0" dirty="0"/>
              <a:t> </a:t>
            </a:r>
            <a:r>
              <a:rPr lang="en-US" altLang="zh-CN" baseline="0" dirty="0"/>
              <a:t>step.</a:t>
            </a:r>
          </a:p>
          <a:p>
            <a:endParaRPr lang="en-US" altLang="zh-CN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249502-747B-9B48-83A0-2C5A7EEC13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17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Just</a:t>
            </a:r>
            <a:r>
              <a:rPr lang="zh-CN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</a:t>
            </a:r>
            <a:r>
              <a:rPr lang="zh-CN" altLang="en-US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CN" altLang="en-US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workflow</a:t>
            </a:r>
            <a:r>
              <a:rPr lang="zh-CN" altLang="en-US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shows,</a:t>
            </a:r>
            <a:r>
              <a:rPr lang="zh-CN" altLang="en-US" sz="14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only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a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tiny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fraction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of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the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code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is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actually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devoted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to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model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1400" baseline="0" dirty="0">
                <a:latin typeface="Trebuchet MS" charset="0"/>
                <a:ea typeface="Trebuchet MS" charset="0"/>
                <a:cs typeface="Trebuchet MS" charset="0"/>
              </a:rPr>
              <a:t>learning.</a:t>
            </a:r>
            <a:r>
              <a:rPr lang="zh-CN" altLang="en-US" sz="1400" baseline="0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machine</a:t>
            </a:r>
            <a:r>
              <a:rPr lang="zh-CN" altLang="en-US" baseline="0" dirty="0"/>
              <a:t> </a:t>
            </a:r>
            <a:r>
              <a:rPr lang="en-US" altLang="zh-CN" baseline="0" dirty="0"/>
              <a:t>learning</a:t>
            </a:r>
            <a:r>
              <a:rPr lang="zh-CN" altLang="en-US" baseline="0" dirty="0"/>
              <a:t> </a:t>
            </a:r>
            <a:r>
              <a:rPr lang="en-US" altLang="zh-CN" baseline="0" dirty="0"/>
              <a:t>workflow</a:t>
            </a:r>
            <a:r>
              <a:rPr lang="zh-CN" altLang="en-US" baseline="0" dirty="0"/>
              <a:t> </a:t>
            </a:r>
            <a:r>
              <a:rPr lang="en-US" altLang="zh-CN" baseline="0" dirty="0"/>
              <a:t>usually</a:t>
            </a:r>
            <a:r>
              <a:rPr lang="zh-CN" altLang="en-US" baseline="0" dirty="0"/>
              <a:t> </a:t>
            </a:r>
            <a:r>
              <a:rPr lang="en-US" altLang="zh-CN" baseline="0" dirty="0"/>
              <a:t>need</a:t>
            </a:r>
            <a:r>
              <a:rPr lang="zh-CN" altLang="en-US" baseline="0" dirty="0"/>
              <a:t> </a:t>
            </a:r>
            <a:r>
              <a:rPr lang="en-US" altLang="zh-CN" baseline="0" dirty="0"/>
              <a:t>lots</a:t>
            </a:r>
            <a:r>
              <a:rPr lang="zh-CN" altLang="en-US" baseline="0" dirty="0"/>
              <a:t> </a:t>
            </a:r>
            <a:r>
              <a:rPr lang="en-US" altLang="zh-CN" baseline="0" dirty="0"/>
              <a:t>of</a:t>
            </a:r>
            <a:r>
              <a:rPr lang="zh-CN" altLang="en-US" baseline="0" dirty="0"/>
              <a:t> </a:t>
            </a:r>
            <a:r>
              <a:rPr lang="en-US" altLang="zh-CN" baseline="0" dirty="0"/>
              <a:t>supports</a:t>
            </a:r>
            <a:r>
              <a:rPr lang="zh-CN" altLang="en-US" baseline="0" dirty="0"/>
              <a:t> </a:t>
            </a:r>
            <a:r>
              <a:rPr lang="en-US" altLang="zh-CN" baseline="0" dirty="0"/>
              <a:t>from</a:t>
            </a:r>
            <a:r>
              <a:rPr lang="zh-CN" altLang="en-US" baseline="0" dirty="0"/>
              <a:t> </a:t>
            </a:r>
            <a:r>
              <a:rPr lang="en-US" altLang="zh-CN" baseline="0" dirty="0"/>
              <a:t>the</a:t>
            </a:r>
            <a:r>
              <a:rPr lang="zh-CN" altLang="en-US" baseline="0" dirty="0"/>
              <a:t> </a:t>
            </a:r>
            <a:r>
              <a:rPr lang="en-US" altLang="zh-CN" baseline="0" dirty="0"/>
              <a:t>big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platform,</a:t>
            </a:r>
            <a:r>
              <a:rPr lang="zh-CN" altLang="en-US" baseline="0" dirty="0"/>
              <a:t> </a:t>
            </a:r>
            <a:r>
              <a:rPr lang="en-US" altLang="zh-CN" baseline="0" dirty="0"/>
              <a:t>such</a:t>
            </a:r>
            <a:r>
              <a:rPr lang="zh-CN" altLang="en-US" baseline="0" dirty="0"/>
              <a:t> </a:t>
            </a:r>
            <a:r>
              <a:rPr lang="en-US" altLang="zh-CN" baseline="0" dirty="0"/>
              <a:t>as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collection</a:t>
            </a:r>
            <a:r>
              <a:rPr lang="zh-CN" altLang="en-US" baseline="0" dirty="0"/>
              <a:t> </a:t>
            </a:r>
            <a:r>
              <a:rPr lang="en-US" altLang="zh-CN" baseline="0" dirty="0"/>
              <a:t>from</a:t>
            </a:r>
            <a:r>
              <a:rPr lang="zh-CN" altLang="en-US" baseline="0" dirty="0"/>
              <a:t> </a:t>
            </a:r>
            <a:r>
              <a:rPr lang="en-US" altLang="zh-CN" baseline="0" dirty="0"/>
              <a:t>different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sources,</a:t>
            </a:r>
            <a:r>
              <a:rPr lang="zh-CN" altLang="en-US" baseline="0" dirty="0"/>
              <a:t> </a:t>
            </a:r>
            <a:r>
              <a:rPr lang="en-US" altLang="zh-CN" baseline="0" dirty="0"/>
              <a:t>feature</a:t>
            </a:r>
            <a:r>
              <a:rPr lang="zh-CN" altLang="en-US" baseline="0" dirty="0"/>
              <a:t> </a:t>
            </a:r>
            <a:r>
              <a:rPr lang="en-US" altLang="zh-CN" baseline="0" dirty="0"/>
              <a:t>extraction,</a:t>
            </a:r>
            <a:r>
              <a:rPr lang="zh-CN" altLang="en-US" baseline="0" dirty="0"/>
              <a:t> </a:t>
            </a:r>
            <a:r>
              <a:rPr lang="en-US" altLang="zh-CN" baseline="0" dirty="0"/>
              <a:t>feature</a:t>
            </a:r>
            <a:r>
              <a:rPr lang="zh-CN" altLang="en-US" baseline="0" dirty="0"/>
              <a:t> </a:t>
            </a:r>
            <a:r>
              <a:rPr lang="en-US" altLang="zh-CN" baseline="0" dirty="0"/>
              <a:t>transform,</a:t>
            </a:r>
            <a:r>
              <a:rPr lang="zh-CN" altLang="en-US" baseline="0" dirty="0"/>
              <a:t> </a:t>
            </a:r>
            <a:r>
              <a:rPr lang="en-US" altLang="zh-CN" baseline="0" dirty="0"/>
              <a:t>and</a:t>
            </a:r>
            <a:r>
              <a:rPr lang="zh-CN" altLang="en-US" baseline="0" dirty="0"/>
              <a:t> </a:t>
            </a:r>
            <a:r>
              <a:rPr lang="en-US" altLang="zh-CN" baseline="0" dirty="0"/>
              <a:t>so</a:t>
            </a:r>
            <a:r>
              <a:rPr lang="zh-CN" altLang="en-US" baseline="0" dirty="0"/>
              <a:t> </a:t>
            </a:r>
            <a:r>
              <a:rPr lang="en-US" altLang="zh-CN" baseline="0" dirty="0"/>
              <a:t>on.</a:t>
            </a:r>
          </a:p>
          <a:p>
            <a:r>
              <a:rPr lang="en-US" altLang="zh-CN" baseline="0" dirty="0"/>
              <a:t>Let’s</a:t>
            </a:r>
            <a:r>
              <a:rPr lang="zh-CN" altLang="en-US" baseline="0" dirty="0"/>
              <a:t> </a:t>
            </a:r>
            <a:r>
              <a:rPr lang="en-US" altLang="zh-CN" baseline="0" dirty="0"/>
              <a:t>find</a:t>
            </a:r>
            <a:r>
              <a:rPr lang="zh-CN" altLang="en-US" baseline="0" dirty="0"/>
              <a:t> </a:t>
            </a:r>
            <a:r>
              <a:rPr lang="en-US" altLang="zh-CN" baseline="0" dirty="0"/>
              <a:t>out</a:t>
            </a:r>
            <a:r>
              <a:rPr lang="zh-CN" altLang="en-US" baseline="0" dirty="0"/>
              <a:t> </a:t>
            </a:r>
            <a:r>
              <a:rPr lang="en-US" altLang="zh-CN" baseline="0" dirty="0"/>
              <a:t>how</a:t>
            </a:r>
            <a:r>
              <a:rPr lang="zh-CN" altLang="en-US" baseline="0" dirty="0"/>
              <a:t> </a:t>
            </a:r>
            <a:r>
              <a:rPr lang="en-US" altLang="zh-CN" baseline="0" dirty="0"/>
              <a:t>big</a:t>
            </a:r>
            <a:r>
              <a:rPr lang="zh-CN" altLang="en-US" baseline="0" dirty="0"/>
              <a:t> </a:t>
            </a:r>
            <a:r>
              <a:rPr lang="en-US" altLang="zh-CN" baseline="0" dirty="0"/>
              <a:t>data</a:t>
            </a:r>
            <a:r>
              <a:rPr lang="zh-CN" altLang="en-US" baseline="0" dirty="0"/>
              <a:t> </a:t>
            </a:r>
            <a:r>
              <a:rPr lang="en-US" altLang="zh-CN" baseline="0" dirty="0"/>
              <a:t>infrastructure</a:t>
            </a:r>
            <a:r>
              <a:rPr lang="zh-CN" altLang="en-US" baseline="0" dirty="0"/>
              <a:t> </a:t>
            </a:r>
            <a:r>
              <a:rPr lang="en-US" altLang="zh-CN" baseline="0" dirty="0"/>
              <a:t>could</a:t>
            </a:r>
            <a:r>
              <a:rPr lang="zh-CN" altLang="en-US" baseline="0" dirty="0"/>
              <a:t> </a:t>
            </a:r>
            <a:r>
              <a:rPr lang="en-US" altLang="zh-CN" baseline="0" dirty="0"/>
              <a:t>help</a:t>
            </a:r>
            <a:r>
              <a:rPr lang="zh-CN" altLang="en-US" baseline="0" dirty="0"/>
              <a:t> </a:t>
            </a:r>
            <a:r>
              <a:rPr lang="en-US" altLang="zh-CN" baseline="0" dirty="0"/>
              <a:t>machine</a:t>
            </a:r>
            <a:r>
              <a:rPr lang="zh-CN" altLang="en-US" baseline="0" dirty="0"/>
              <a:t> </a:t>
            </a:r>
            <a:r>
              <a:rPr lang="en-US" altLang="zh-CN" baseline="0" dirty="0"/>
              <a:t>learning</a:t>
            </a:r>
            <a:r>
              <a:rPr lang="zh-CN" altLang="en-US" baseline="0" dirty="0"/>
              <a:t> </a:t>
            </a:r>
            <a:r>
              <a:rPr lang="en-US" altLang="zh-CN" baseline="0" dirty="0"/>
              <a:t>step</a:t>
            </a:r>
            <a:r>
              <a:rPr lang="zh-CN" altLang="en-US" baseline="0" dirty="0"/>
              <a:t> </a:t>
            </a:r>
            <a:r>
              <a:rPr lang="en-US" altLang="zh-CN" baseline="0" dirty="0"/>
              <a:t>by</a:t>
            </a:r>
            <a:r>
              <a:rPr lang="zh-CN" altLang="en-US" baseline="0" dirty="0"/>
              <a:t> </a:t>
            </a:r>
            <a:r>
              <a:rPr lang="en-US" altLang="zh-CN" baseline="0" dirty="0"/>
              <a:t>step.</a:t>
            </a:r>
          </a:p>
          <a:p>
            <a:endParaRPr lang="en-US" altLang="zh-CN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249502-747B-9B48-83A0-2C5A7EEC135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663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ToDo</a:t>
            </a:r>
            <a:endParaRPr lang="en-US" dirty="0"/>
          </a:p>
          <a:p>
            <a:pPr lvl="1"/>
            <a:r>
              <a:rPr lang="en-US" dirty="0"/>
              <a:t>Add </a:t>
            </a:r>
            <a:r>
              <a:rPr lang="en-US" dirty="0" err="1"/>
              <a:t>Ooozie</a:t>
            </a:r>
            <a:r>
              <a:rPr lang="en-US" dirty="0"/>
              <a:t>/Azkaban</a:t>
            </a:r>
            <a:r>
              <a:rPr lang="en-US" baseline="0" dirty="0"/>
              <a:t> to control the workflow</a:t>
            </a:r>
          </a:p>
          <a:p>
            <a:pPr lvl="1"/>
            <a:endParaRPr lang="en-US" baseline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617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</a:t>
            </a:r>
            <a:r>
              <a:rPr lang="en-US" baseline="0" dirty="0"/>
              <a:t> Do: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102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0745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138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5" name="Notes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277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322264"/>
            <a:ext cx="13167360" cy="102393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30263" y="1794933"/>
            <a:ext cx="13190537" cy="5266266"/>
          </a:xfrm>
        </p:spPr>
        <p:txBody>
          <a:bodyPr/>
          <a:lstStyle>
            <a:lvl1pPr>
              <a:buClr>
                <a:schemeClr val="accent1"/>
              </a:buClr>
              <a:buSzPct val="110000"/>
              <a:defRPr/>
            </a:lvl1pPr>
            <a:lvl2pPr>
              <a:buClr>
                <a:schemeClr val="accent1"/>
              </a:buClr>
              <a:buSzPct val="110000"/>
              <a:defRPr/>
            </a:lvl2pPr>
            <a:lvl3pPr marL="1371600" indent="-274320"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/>
            </a:lvl3pPr>
            <a:lvl4pPr marL="1920240" indent="-274320"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/>
            </a:lvl4pPr>
            <a:lvl5pPr marL="2468880" indent="-274320"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254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Content,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841494" y="2305050"/>
            <a:ext cx="13167360" cy="4857750"/>
          </a:xfrm>
          <a:prstGeom prst="rect">
            <a:avLst/>
          </a:prstGeom>
        </p:spPr>
        <p:txBody>
          <a:bodyPr lIns="0" tIns="0" bIns="0">
            <a:no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/>
            </a:lvl1pPr>
            <a:lvl2pPr marL="891540" indent="-34290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841494" y="1794674"/>
            <a:ext cx="13167360" cy="377026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1200"/>
              </a:spcBef>
              <a:buNone/>
              <a:defRPr b="1">
                <a:solidFill>
                  <a:srgbClr val="3FAE2A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322264"/>
            <a:ext cx="13167360" cy="102393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100785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322264"/>
            <a:ext cx="13167360" cy="102393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9822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1" y="0"/>
            <a:ext cx="14630401" cy="822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8"/>
          <p:cNvSpPr/>
          <p:nvPr userDrawn="1"/>
        </p:nvSpPr>
        <p:spPr>
          <a:xfrm flipH="1" flipV="1">
            <a:off x="0" y="-13957"/>
            <a:ext cx="14630400" cy="8229598"/>
          </a:xfrm>
          <a:prstGeom prst="rect">
            <a:avLst/>
          </a:prstGeom>
          <a:gradFill flip="none" rotWithShape="1">
            <a:gsLst>
              <a:gs pos="19000">
                <a:srgbClr val="2C791D">
                  <a:alpha val="84706"/>
                </a:srgbClr>
              </a:gs>
              <a:gs pos="100000">
                <a:schemeClr val="tx2">
                  <a:alpha val="4000"/>
                </a:schemeClr>
              </a:gs>
            </a:gsLst>
            <a:lin ang="10800000" scaled="1"/>
            <a:tileRect/>
          </a:gra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52360" tIns="152360" rIns="152360" bIns="15236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500"/>
              </a:spcBef>
            </a:pPr>
            <a:endParaRPr lang="en-US" sz="2333" dirty="0">
              <a:solidFill>
                <a:srgbClr val="3B864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8288" y="941557"/>
            <a:ext cx="3984817" cy="1463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00" y="4179359"/>
            <a:ext cx="13166725" cy="1798108"/>
          </a:xfrm>
          <a:noFill/>
          <a:ln>
            <a:noFill/>
          </a:ln>
        </p:spPr>
        <p:txBody>
          <a:bodyPr vert="horz" lIns="0" tIns="0" rIns="0" bIns="0" anchor="t"/>
          <a:lstStyle>
            <a:lvl1pPr>
              <a:defRPr lang="en-US" sz="6000" b="1" i="0" baseline="0">
                <a:solidFill>
                  <a:srgbClr val="FFFFFF"/>
                </a:solidFill>
                <a:effectLst/>
                <a:latin typeface="+mn-lt"/>
                <a:cs typeface="Arial"/>
              </a:defRPr>
            </a:lvl1pPr>
          </a:lstStyle>
          <a:p>
            <a:pPr marL="0" lvl="0" indent="0" defTabSz="1097153" fontAlgn="auto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850900" y="6103937"/>
            <a:ext cx="13187363" cy="1431396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>
                <a:solidFill>
                  <a:srgbClr val="FFFFFF"/>
                </a:solidFill>
                <a:effectLst/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2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offset_comp_303156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04" y="-1"/>
            <a:ext cx="14624496" cy="823483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 flipH="1" flipV="1">
            <a:off x="0" y="2"/>
            <a:ext cx="14630400" cy="8229598"/>
          </a:xfrm>
          <a:prstGeom prst="rect">
            <a:avLst/>
          </a:prstGeom>
          <a:gradFill flip="none" rotWithShape="1">
            <a:gsLst>
              <a:gs pos="19000">
                <a:srgbClr val="2C791D">
                  <a:alpha val="84706"/>
                </a:srgbClr>
              </a:gs>
              <a:gs pos="100000">
                <a:schemeClr val="tx2">
                  <a:alpha val="4000"/>
                </a:schemeClr>
              </a:gs>
            </a:gsLst>
            <a:lin ang="10800000" scaled="1"/>
            <a:tileRect/>
          </a:gra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52360" tIns="152360" rIns="152360" bIns="15236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500"/>
              </a:spcBef>
            </a:pPr>
            <a:endParaRPr lang="en-US" sz="2333" dirty="0">
              <a:solidFill>
                <a:srgbClr val="3B864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8288" y="941557"/>
            <a:ext cx="3984817" cy="146392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50900" y="4179359"/>
            <a:ext cx="13166725" cy="1798108"/>
          </a:xfrm>
          <a:noFill/>
          <a:ln>
            <a:noFill/>
          </a:ln>
        </p:spPr>
        <p:txBody>
          <a:bodyPr vert="horz" lIns="0" tIns="0" rIns="0" bIns="0" anchor="t"/>
          <a:lstStyle>
            <a:lvl1pPr>
              <a:defRPr lang="en-US" sz="6000" b="1" i="0" baseline="0">
                <a:solidFill>
                  <a:srgbClr val="FFFFFF"/>
                </a:solidFill>
                <a:effectLst/>
                <a:latin typeface="+mn-lt"/>
                <a:cs typeface="Arial"/>
              </a:defRPr>
            </a:lvl1pPr>
          </a:lstStyle>
          <a:p>
            <a:pPr marL="0" lvl="0" indent="0" defTabSz="1097153" fontAlgn="auto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850900" y="6103937"/>
            <a:ext cx="13187363" cy="1431396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>
                <a:solidFill>
                  <a:srgbClr val="FFFFFF"/>
                </a:solidFill>
                <a:effectLst/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627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Stock-639109564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1"/>
            <a:ext cx="14630400" cy="82296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 flipH="1" flipV="1">
            <a:off x="0" y="0"/>
            <a:ext cx="14630400" cy="8229598"/>
          </a:xfrm>
          <a:prstGeom prst="rect">
            <a:avLst/>
          </a:prstGeom>
          <a:gradFill flip="none" rotWithShape="1">
            <a:gsLst>
              <a:gs pos="19000">
                <a:srgbClr val="2C791D">
                  <a:alpha val="84706"/>
                </a:srgbClr>
              </a:gs>
              <a:gs pos="100000">
                <a:schemeClr val="tx2">
                  <a:alpha val="4000"/>
                </a:schemeClr>
              </a:gs>
            </a:gsLst>
            <a:lin ang="10800000" scaled="1"/>
            <a:tileRect/>
          </a:gra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52360" tIns="152360" rIns="152360" bIns="15236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500"/>
              </a:spcBef>
            </a:pPr>
            <a:endParaRPr lang="en-US" sz="2333" dirty="0">
              <a:solidFill>
                <a:srgbClr val="3B864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8288" y="941557"/>
            <a:ext cx="3984817" cy="146392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50900" y="4179359"/>
            <a:ext cx="13166725" cy="1798108"/>
          </a:xfrm>
          <a:noFill/>
          <a:ln>
            <a:noFill/>
          </a:ln>
        </p:spPr>
        <p:txBody>
          <a:bodyPr vert="horz" lIns="0" tIns="0" rIns="0" bIns="0" anchor="t"/>
          <a:lstStyle>
            <a:lvl1pPr>
              <a:defRPr lang="en-US" sz="6000" b="1" i="0" baseline="0">
                <a:solidFill>
                  <a:srgbClr val="FFFFFF"/>
                </a:solidFill>
                <a:effectLst/>
                <a:latin typeface="+mn-lt"/>
                <a:cs typeface="Arial"/>
              </a:defRPr>
            </a:lvl1pPr>
          </a:lstStyle>
          <a:p>
            <a:pPr marL="0" lvl="0" indent="0" defTabSz="1097153" fontAlgn="auto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7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850900" y="6103937"/>
            <a:ext cx="13187363" cy="1431396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>
                <a:solidFill>
                  <a:srgbClr val="FFFFFF"/>
                </a:solidFill>
                <a:effectLst/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0619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Stock-522152858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 flipH="1" flipV="1">
            <a:off x="0" y="0"/>
            <a:ext cx="14630400" cy="8229598"/>
          </a:xfrm>
          <a:prstGeom prst="rect">
            <a:avLst/>
          </a:prstGeom>
          <a:gradFill flip="none" rotWithShape="1">
            <a:gsLst>
              <a:gs pos="19000">
                <a:srgbClr val="2C791D">
                  <a:alpha val="84706"/>
                </a:srgbClr>
              </a:gs>
              <a:gs pos="100000">
                <a:schemeClr val="tx2">
                  <a:alpha val="4000"/>
                </a:schemeClr>
              </a:gs>
            </a:gsLst>
            <a:lin ang="10800000" scaled="1"/>
            <a:tileRect/>
          </a:gra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52360" tIns="152360" rIns="152360" bIns="15236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500"/>
              </a:spcBef>
            </a:pPr>
            <a:endParaRPr lang="en-US" sz="2333" dirty="0">
              <a:solidFill>
                <a:srgbClr val="3B864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8288" y="941557"/>
            <a:ext cx="3984817" cy="146392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50900" y="4179359"/>
            <a:ext cx="13166725" cy="1798108"/>
          </a:xfrm>
          <a:noFill/>
          <a:ln>
            <a:noFill/>
          </a:ln>
        </p:spPr>
        <p:txBody>
          <a:bodyPr vert="horz" lIns="0" tIns="0" rIns="0" bIns="0" anchor="t"/>
          <a:lstStyle>
            <a:lvl1pPr>
              <a:defRPr lang="en-US" sz="6000" b="1" i="0" baseline="0">
                <a:solidFill>
                  <a:srgbClr val="FFFFFF"/>
                </a:solidFill>
                <a:effectLst/>
                <a:latin typeface="+mn-lt"/>
                <a:cs typeface="Arial"/>
              </a:defRPr>
            </a:lvl1pPr>
          </a:lstStyle>
          <a:p>
            <a:pPr marL="0" lvl="0" indent="0" defTabSz="1097153" fontAlgn="auto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Font typeface="Wingdings" charset="2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850900" y="6103937"/>
            <a:ext cx="13187363" cy="1431396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 b="0">
                <a:solidFill>
                  <a:srgbClr val="FFFFFF"/>
                </a:solidFill>
                <a:effectLst/>
              </a:defRPr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955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iStock-516730329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 flipH="1" flipV="1">
            <a:off x="-1" y="2"/>
            <a:ext cx="14630400" cy="8229598"/>
          </a:xfrm>
          <a:prstGeom prst="rect">
            <a:avLst/>
          </a:prstGeom>
          <a:gradFill flip="none" rotWithShape="1">
            <a:gsLst>
              <a:gs pos="19000">
                <a:srgbClr val="2C791D">
                  <a:alpha val="84706"/>
                </a:srgbClr>
              </a:gs>
              <a:gs pos="100000">
                <a:schemeClr val="tx2">
                  <a:alpha val="4000"/>
                </a:schemeClr>
              </a:gs>
            </a:gsLst>
            <a:lin ang="10800000" scaled="1"/>
            <a:tileRect/>
          </a:gra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52360" tIns="152360" rIns="152360" bIns="15236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500"/>
              </a:spcBef>
            </a:pPr>
            <a:endParaRPr lang="en-US" sz="2333" dirty="0">
              <a:solidFill>
                <a:srgbClr val="3B8640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4597860"/>
            <a:ext cx="7644384" cy="78483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/>
              </a:defRPr>
            </a:lvl1pPr>
          </a:lstStyle>
          <a:p>
            <a:r>
              <a:rPr lang="en-US" dirty="0"/>
              <a:t>Section header</a:t>
            </a:r>
          </a:p>
        </p:txBody>
      </p:sp>
      <p:pic>
        <p:nvPicPr>
          <p:cNvPr id="2" name="Picture 1" descr="HWX-RGB-full_reverse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00432" y="7369477"/>
            <a:ext cx="1613855" cy="56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714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utterstock_143413882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4630400" cy="82296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H="1" flipV="1">
            <a:off x="-1" y="2"/>
            <a:ext cx="14630400" cy="8229598"/>
          </a:xfrm>
          <a:prstGeom prst="rect">
            <a:avLst/>
          </a:prstGeom>
          <a:gradFill flip="none" rotWithShape="1">
            <a:gsLst>
              <a:gs pos="19000">
                <a:srgbClr val="2C791D">
                  <a:alpha val="84706"/>
                </a:srgbClr>
              </a:gs>
              <a:gs pos="100000">
                <a:schemeClr val="tx2">
                  <a:alpha val="4000"/>
                </a:schemeClr>
              </a:gs>
            </a:gsLst>
            <a:lin ang="10800000" scaled="1"/>
            <a:tileRect/>
          </a:gra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52360" tIns="152360" rIns="152360" bIns="15236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500"/>
              </a:spcBef>
            </a:pPr>
            <a:endParaRPr lang="en-US" sz="2333" dirty="0">
              <a:solidFill>
                <a:srgbClr val="3B8640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4597860"/>
            <a:ext cx="7644384" cy="78483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/>
              </a:defRPr>
            </a:lvl1pPr>
          </a:lstStyle>
          <a:p>
            <a:r>
              <a:rPr lang="en-US" dirty="0"/>
              <a:t>Section header</a:t>
            </a:r>
          </a:p>
        </p:txBody>
      </p:sp>
      <p:pic>
        <p:nvPicPr>
          <p:cNvPr id="9" name="Picture 2" descr="http://hortonworks.com/wp-content/uploads/2016/03/HWX-RGB-full-w-tagline.png"/>
          <p:cNvPicPr>
            <a:picLocks noChangeAspect="1" noChangeArrowheads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1582"/>
          <a:stretch/>
        </p:blipFill>
        <p:spPr bwMode="auto">
          <a:xfrm>
            <a:off x="12597486" y="7370891"/>
            <a:ext cx="1580443" cy="56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474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utterstock_92937388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4630400" cy="82296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H="1" flipV="1">
            <a:off x="0" y="0"/>
            <a:ext cx="14630400" cy="8229598"/>
          </a:xfrm>
          <a:prstGeom prst="rect">
            <a:avLst/>
          </a:prstGeom>
          <a:gradFill flip="none" rotWithShape="1">
            <a:gsLst>
              <a:gs pos="19000">
                <a:srgbClr val="2C791D">
                  <a:alpha val="84706"/>
                </a:srgbClr>
              </a:gs>
              <a:gs pos="100000">
                <a:schemeClr val="tx2">
                  <a:alpha val="4000"/>
                </a:schemeClr>
              </a:gs>
            </a:gsLst>
            <a:lin ang="10800000" scaled="1"/>
            <a:tileRect/>
          </a:gra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52360" tIns="152360" rIns="152360" bIns="15236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500"/>
              </a:spcBef>
            </a:pPr>
            <a:endParaRPr lang="en-US" sz="2333" dirty="0">
              <a:solidFill>
                <a:srgbClr val="3B8640"/>
              </a:solidFill>
            </a:endParaRPr>
          </a:p>
        </p:txBody>
      </p:sp>
      <p:pic>
        <p:nvPicPr>
          <p:cNvPr id="6" name="Picture 2" descr="http://hortonworks.com/wp-content/uploads/2016/03/HWX-RGB-full-w-tagline.png"/>
          <p:cNvPicPr>
            <a:picLocks noChangeAspect="1" noChangeArrowheads="1"/>
          </p:cNvPicPr>
          <p:nvPr userDrawn="1"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2598596" y="7372022"/>
            <a:ext cx="1580443" cy="56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4597860"/>
            <a:ext cx="7644384" cy="78483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rial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108026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://hortonworks.com/wp-content/uploads/2016/03/HWX-RGB-full-w-tagline.png"/>
          <p:cNvPicPr>
            <a:picLocks noChangeAspect="1" noChangeArrowheads="1"/>
          </p:cNvPicPr>
          <p:nvPr userDrawn="1"/>
        </p:nvPicPr>
        <p:blipFill rotWithShape="1"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1582"/>
          <a:stretch/>
        </p:blipFill>
        <p:spPr bwMode="auto">
          <a:xfrm>
            <a:off x="12598596" y="7372022"/>
            <a:ext cx="1580443" cy="56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1746504"/>
            <a:ext cx="13166725" cy="53824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248" y="287867"/>
            <a:ext cx="13166725" cy="1049866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1804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548640">
              <a:lnSpc>
                <a:spcPct val="90000"/>
              </a:lnSpc>
            </a:pPr>
            <a:fld id="{9484F7A5-6A8F-8446-A111-2677E1911D97}" type="slidenum">
              <a:rPr lang="en-US" sz="1200" b="0" spc="-84" smtClean="0">
                <a:solidFill>
                  <a:schemeClr val="accent4">
                    <a:lumMod val="50000"/>
                  </a:schemeClr>
                </a:solidFill>
              </a:rPr>
              <a:pPr defTabSz="548640">
                <a:lnSpc>
                  <a:spcPct val="90000"/>
                </a:lnSpc>
              </a:pPr>
              <a:t>‹#›</a:t>
            </a:fld>
            <a:endParaRPr lang="en-US" sz="1200" b="0" spc="-84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95400" y="7771768"/>
            <a:ext cx="2916326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spcBef>
                <a:spcPts val="0"/>
              </a:spcBef>
              <a:buFont typeface="Arial"/>
              <a:buNone/>
              <a:defRPr/>
            </a:pPr>
            <a:r>
              <a:rPr lang="en-US" sz="108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©</a:t>
            </a:r>
            <a:r>
              <a:rPr lang="en-US" sz="1080" baseline="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 Hortonworks </a:t>
            </a:r>
            <a:r>
              <a:rPr lang="en-US" sz="108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Inc. 2011–2018.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714907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84" r:id="rId2"/>
    <p:sldLayoutId id="2147483817" r:id="rId3"/>
    <p:sldLayoutId id="2147483823" r:id="rId4"/>
    <p:sldLayoutId id="2147483824" r:id="rId5"/>
    <p:sldLayoutId id="2147483821" r:id="rId6"/>
    <p:sldLayoutId id="2147483818" r:id="rId7"/>
    <p:sldLayoutId id="2147483819" r:id="rId8"/>
    <p:sldLayoutId id="2147483820" r:id="rId9"/>
    <p:sldLayoutId id="2147483825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54864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+mj-lt"/>
          <a:ea typeface="ヒラギノ角ゴ Pro W3" charset="-128"/>
          <a:cs typeface="ヒラギノ角ゴ Pro W3" charset="-128"/>
        </a:defRPr>
      </a:lvl1pPr>
      <a:lvl2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2pPr>
      <a:lvl3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3pPr>
      <a:lvl4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4pPr>
      <a:lvl5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5pPr>
      <a:lvl6pPr marL="54864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6pPr>
      <a:lvl7pPr marL="109728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7pPr>
      <a:lvl8pPr marL="164592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8pPr>
      <a:lvl9pPr marL="219456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9pPr>
    </p:titleStyle>
    <p:bodyStyle>
      <a:lvl1pPr marL="411480" indent="-411480" algn="l" defTabSz="548640" rtl="0" eaLnBrk="1" fontAlgn="base" hangingPunct="1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SzPct val="110000"/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1pPr>
      <a:lvl2pPr marL="891540" indent="-342900" algn="l" defTabSz="548640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accent1"/>
        </a:buClr>
        <a:buSzPct val="11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2pPr>
      <a:lvl3pPr marL="1371600" indent="-274320" algn="l" defTabSz="54864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3pPr>
      <a:lvl4pPr marL="1920240" indent="-274320" algn="l" defTabSz="54864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4pPr>
      <a:lvl5pPr marL="2468880" indent="-274320" algn="l" defTabSz="54864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wangda@apache.org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0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azure.microsoft.com/en-us/blog/how-microsoft-drives-exabyte-analytics-on-the-world-s-largest-yarn-cluster/" TargetMode="Externa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png"/><Relationship Id="rId3" Type="http://schemas.openxmlformats.org/officeDocument/2006/relationships/image" Target="../media/image43.tiff"/><Relationship Id="rId7" Type="http://schemas.openxmlformats.org/officeDocument/2006/relationships/image" Target="../media/image47.png"/><Relationship Id="rId2" Type="http://schemas.openxmlformats.org/officeDocument/2006/relationships/image" Target="../media/image42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6.tiff"/><Relationship Id="rId5" Type="http://schemas.openxmlformats.org/officeDocument/2006/relationships/image" Target="../media/image45.tiff"/><Relationship Id="rId4" Type="http://schemas.openxmlformats.org/officeDocument/2006/relationships/image" Target="../media/image44.tiff"/><Relationship Id="rId9" Type="http://schemas.openxmlformats.org/officeDocument/2006/relationships/image" Target="../media/image49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nkedin/TonY" TargetMode="External"/><Relationship Id="rId2" Type="http://schemas.openxmlformats.org/officeDocument/2006/relationships/hyperlink" Target="https://issues.apache.org/jira/browse/YARN-8135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tif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pache/hadoop/tree/trunk/hadoop-yarn-project/hadoop-yarn/hadoop-yarn-applications/hadoop-yarn-submarine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apache/hadoop" TargetMode="External"/><Relationship Id="rId4" Type="http://schemas.openxmlformats.org/officeDocument/2006/relationships/hyperlink" Target="https://issues.apache.org/jira/browse/YARN-8135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tiff"/><Relationship Id="rId13" Type="http://schemas.openxmlformats.org/officeDocument/2006/relationships/image" Target="../media/image25.tiff"/><Relationship Id="rId3" Type="http://schemas.openxmlformats.org/officeDocument/2006/relationships/image" Target="../media/image15.tiff"/><Relationship Id="rId7" Type="http://schemas.openxmlformats.org/officeDocument/2006/relationships/image" Target="../media/image19.png"/><Relationship Id="rId12" Type="http://schemas.openxmlformats.org/officeDocument/2006/relationships/image" Target="../media/image2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tiff"/><Relationship Id="rId11" Type="http://schemas.openxmlformats.org/officeDocument/2006/relationships/image" Target="../media/image23.tiff"/><Relationship Id="rId5" Type="http://schemas.openxmlformats.org/officeDocument/2006/relationships/image" Target="../media/image17.tiff"/><Relationship Id="rId15" Type="http://schemas.openxmlformats.org/officeDocument/2006/relationships/image" Target="../media/image27.jpeg"/><Relationship Id="rId10" Type="http://schemas.openxmlformats.org/officeDocument/2006/relationships/image" Target="../media/image22.png"/><Relationship Id="rId4" Type="http://schemas.openxmlformats.org/officeDocument/2006/relationships/image" Target="../media/image16.tiff"/><Relationship Id="rId9" Type="http://schemas.openxmlformats.org/officeDocument/2006/relationships/image" Target="../media/image21.tiff"/><Relationship Id="rId14" Type="http://schemas.openxmlformats.org/officeDocument/2006/relationships/image" Target="../media/image2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A1BBB-265F-034F-B71B-4902D1C4E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0" dirty="0">
                <a:latin typeface="Consolas" panose="020B0609020204030204" pitchFamily="49" charset="0"/>
                <a:cs typeface="Consolas" panose="020B0609020204030204" pitchFamily="49" charset="0"/>
              </a:rPr>
              <a:t>Hadoop {Submarine} Project:</a:t>
            </a:r>
            <a:br>
              <a:rPr lang="en-US" sz="4800" b="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4800" b="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3600" dirty="0"/>
              <a:t>Running deep learning workloads on YARN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4A9A6-1CE3-044A-9045-19BF080F21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Wangda Tan (</a:t>
            </a:r>
            <a:r>
              <a:rPr lang="en-US" dirty="0">
                <a:solidFill>
                  <a:schemeClr val="bg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wangda@apache.org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3218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Who they are?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sz="quarter" idx="10"/>
          </p:nvPr>
        </p:nvSpPr>
        <p:spPr>
          <a:xfrm>
            <a:off x="830263" y="1794933"/>
            <a:ext cx="13190537" cy="5266266"/>
          </a:xfrm>
        </p:spPr>
        <p:txBody>
          <a:bodyPr/>
          <a:lstStyle/>
          <a:p>
            <a:r>
              <a:rPr lang="en-US" altLang="zh-CN" dirty="0"/>
              <a:t>After spoke to many Machine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Engineer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Scientist ..</a:t>
            </a:r>
          </a:p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familiar</a:t>
            </a:r>
            <a:r>
              <a:rPr lang="zh-CN" altLang="en-US" dirty="0"/>
              <a:t> </a:t>
            </a:r>
            <a:r>
              <a:rPr lang="en-US" altLang="zh-CN" dirty="0"/>
              <a:t>with?</a:t>
            </a:r>
          </a:p>
          <a:p>
            <a:pPr lvl="1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algebra,</a:t>
            </a:r>
            <a:r>
              <a:rPr lang="zh-CN" altLang="en-US" dirty="0"/>
              <a:t> </a:t>
            </a:r>
            <a:r>
              <a:rPr lang="en-US" altLang="zh-CN" dirty="0"/>
              <a:t>statistics,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algorithms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models,</a:t>
            </a:r>
            <a:r>
              <a:rPr lang="zh-CN" altLang="en-US" dirty="0"/>
              <a:t> </a:t>
            </a:r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networks(DNN/CNN/RNN),</a:t>
            </a:r>
            <a:r>
              <a:rPr lang="zh-CN" altLang="en-US" dirty="0"/>
              <a:t> </a:t>
            </a:r>
            <a:r>
              <a:rPr lang="en-US" altLang="zh-CN" dirty="0"/>
              <a:t>basic</a:t>
            </a:r>
            <a:r>
              <a:rPr lang="zh-CN" altLang="en-US" dirty="0"/>
              <a:t> </a:t>
            </a:r>
            <a:r>
              <a:rPr lang="en-US" altLang="zh-CN" dirty="0"/>
              <a:t>programming</a:t>
            </a:r>
            <a:r>
              <a:rPr lang="zh-CN" altLang="en-US" dirty="0"/>
              <a:t> </a:t>
            </a:r>
            <a:r>
              <a:rPr lang="en-US" altLang="zh-CN" dirty="0"/>
              <a:t>skill,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familiar</a:t>
            </a:r>
            <a:r>
              <a:rPr lang="zh-CN" altLang="en-US" dirty="0"/>
              <a:t> </a:t>
            </a:r>
            <a:r>
              <a:rPr lang="en-US" altLang="zh-CN" dirty="0"/>
              <a:t>with?</a:t>
            </a:r>
          </a:p>
          <a:p>
            <a:pPr lvl="1"/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environment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programming</a:t>
            </a:r>
          </a:p>
          <a:p>
            <a:pPr lvl="1"/>
            <a:r>
              <a:rPr lang="en-US" altLang="zh-CN" dirty="0"/>
              <a:t>Resource</a:t>
            </a:r>
            <a:r>
              <a:rPr lang="zh-CN" altLang="en-US" dirty="0"/>
              <a:t> </a:t>
            </a:r>
            <a:r>
              <a:rPr lang="en-US" altLang="zh-CN" dirty="0"/>
              <a:t>management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scheduling</a:t>
            </a:r>
          </a:p>
          <a:p>
            <a:pPr lvl="1"/>
            <a:r>
              <a:rPr lang="en-US" altLang="zh-CN" dirty="0"/>
              <a:t>Networking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storage,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8691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sz="quarter" idx="10"/>
          </p:nvPr>
        </p:nvSpPr>
        <p:spPr>
          <a:xfrm>
            <a:off x="830263" y="1794933"/>
            <a:ext cx="13190537" cy="5266266"/>
          </a:xfrm>
        </p:spPr>
        <p:txBody>
          <a:bodyPr/>
          <a:lstStyle/>
          <a:p>
            <a:r>
              <a:rPr lang="en-US" altLang="zh-CN" dirty="0" err="1"/>
              <a:t>Liblinear</a:t>
            </a:r>
            <a:endParaRPr lang="en-US" altLang="zh-CN" dirty="0"/>
          </a:p>
          <a:p>
            <a:r>
              <a:rPr lang="en-US" altLang="zh-CN" dirty="0" err="1"/>
              <a:t>LibFM</a:t>
            </a:r>
            <a:endParaRPr lang="en-US" altLang="zh-CN" dirty="0"/>
          </a:p>
          <a:p>
            <a:r>
              <a:rPr lang="en-US" altLang="zh-CN" dirty="0" err="1"/>
              <a:t>Scikit</a:t>
            </a:r>
            <a:r>
              <a:rPr lang="en-US" altLang="zh-CN" dirty="0"/>
              <a:t>-learn</a:t>
            </a:r>
          </a:p>
          <a:p>
            <a:r>
              <a:rPr lang="en-US" altLang="zh-CN" dirty="0" err="1"/>
              <a:t>XGBoost</a:t>
            </a:r>
            <a:r>
              <a:rPr lang="en-US" altLang="zh-CN" dirty="0"/>
              <a:t>/</a:t>
            </a:r>
            <a:r>
              <a:rPr lang="en-US" altLang="zh-CN" dirty="0" err="1"/>
              <a:t>LightGBM</a:t>
            </a:r>
            <a:endParaRPr lang="en-US" altLang="zh-CN" dirty="0"/>
          </a:p>
          <a:p>
            <a:r>
              <a:rPr lang="en-US" altLang="zh-CN" dirty="0"/>
              <a:t>Spark</a:t>
            </a:r>
            <a:r>
              <a:rPr lang="zh-CN" altLang="en-US" dirty="0"/>
              <a:t> </a:t>
            </a:r>
            <a:r>
              <a:rPr lang="en-US" altLang="zh-CN" dirty="0" err="1"/>
              <a:t>MLlib</a:t>
            </a:r>
            <a:endParaRPr lang="en-US" altLang="zh-CN" dirty="0"/>
          </a:p>
          <a:p>
            <a:r>
              <a:rPr lang="en-US" altLang="zh-CN" dirty="0"/>
              <a:t>TensorFlow/</a:t>
            </a:r>
            <a:r>
              <a:rPr lang="en-US" altLang="zh-CN" dirty="0" err="1"/>
              <a:t>PyTorch</a:t>
            </a:r>
            <a:r>
              <a:rPr lang="en-US" altLang="zh-CN" dirty="0"/>
              <a:t>/</a:t>
            </a:r>
            <a:r>
              <a:rPr lang="en-US" altLang="zh-CN" dirty="0" err="1"/>
              <a:t>MXNet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8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do?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sz="quarter" idx="10"/>
          </p:nvPr>
        </p:nvSpPr>
        <p:spPr>
          <a:xfrm>
            <a:off x="830263" y="1794933"/>
            <a:ext cx="13190537" cy="5266266"/>
          </a:xfrm>
        </p:spPr>
        <p:txBody>
          <a:bodyPr/>
          <a:lstStyle/>
          <a:p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dataset?</a:t>
            </a:r>
          </a:p>
          <a:p>
            <a:pPr lvl="1"/>
            <a:r>
              <a:rPr lang="en-US" altLang="zh-CN" dirty="0"/>
              <a:t>HDFS / S3</a:t>
            </a:r>
          </a:p>
          <a:p>
            <a:pPr lvl="2"/>
            <a:r>
              <a:rPr lang="en-US" altLang="zh-CN" dirty="0"/>
              <a:t>Sharing</a:t>
            </a:r>
            <a:r>
              <a:rPr lang="zh-CN" altLang="en-US" dirty="0"/>
              <a:t> </a:t>
            </a:r>
            <a:r>
              <a:rPr lang="en-US" altLang="zh-CN" dirty="0"/>
              <a:t>between</a:t>
            </a:r>
            <a:r>
              <a:rPr lang="zh-CN" altLang="en-US" dirty="0"/>
              <a:t> </a:t>
            </a:r>
            <a:r>
              <a:rPr lang="en-US" altLang="zh-CN" dirty="0"/>
              <a:t>team</a:t>
            </a:r>
            <a:r>
              <a:rPr lang="zh-CN" altLang="en-US" dirty="0"/>
              <a:t> </a:t>
            </a:r>
            <a:r>
              <a:rPr lang="en-US" altLang="zh-CN" dirty="0"/>
              <a:t>members</a:t>
            </a:r>
          </a:p>
          <a:p>
            <a:pPr lvl="2"/>
            <a:r>
              <a:rPr lang="en-US" altLang="zh-CN" dirty="0"/>
              <a:t>Distributed</a:t>
            </a:r>
            <a:r>
              <a:rPr lang="zh-CN" altLang="en-US" dirty="0"/>
              <a:t> </a:t>
            </a:r>
            <a:r>
              <a:rPr lang="en-US" altLang="zh-CN" dirty="0"/>
              <a:t>preprocessing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MapReduce/Spark</a:t>
            </a:r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experiments?</a:t>
            </a:r>
          </a:p>
          <a:p>
            <a:pPr lvl="1"/>
            <a:r>
              <a:rPr lang="en-US" altLang="zh-CN" dirty="0"/>
              <a:t>Sample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full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</a:p>
          <a:p>
            <a:pPr lvl="1"/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state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art</a:t>
            </a:r>
            <a:r>
              <a:rPr lang="zh-CN" altLang="en-US" dirty="0"/>
              <a:t> </a:t>
            </a:r>
            <a:r>
              <a:rPr lang="en-US" altLang="zh-CN" dirty="0"/>
              <a:t>models,</a:t>
            </a:r>
            <a:r>
              <a:rPr lang="zh-CN" altLang="en-US" dirty="0"/>
              <a:t> </a:t>
            </a:r>
            <a:r>
              <a:rPr lang="en-US" altLang="zh-CN" dirty="0"/>
              <a:t>tuning</a:t>
            </a:r>
            <a:r>
              <a:rPr lang="zh-CN" altLang="en-US" dirty="0"/>
              <a:t> </a:t>
            </a:r>
            <a:r>
              <a:rPr lang="en-US" altLang="zh-CN" dirty="0"/>
              <a:t>hyper-parameters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cross</a:t>
            </a:r>
            <a:r>
              <a:rPr lang="zh-CN" altLang="en-US" dirty="0"/>
              <a:t> </a:t>
            </a:r>
            <a:r>
              <a:rPr lang="en-US" altLang="zh-CN" dirty="0"/>
              <a:t>validation</a:t>
            </a:r>
            <a:r>
              <a:rPr lang="zh-CN" altLang="en-US" dirty="0"/>
              <a:t> </a:t>
            </a:r>
            <a:endParaRPr lang="en-US" altLang="zh-CN" dirty="0"/>
          </a:p>
          <a:p>
            <a:pPr lvl="2"/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CPUs</a:t>
            </a:r>
          </a:p>
          <a:p>
            <a:pPr lvl="2"/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GPUs</a:t>
            </a:r>
          </a:p>
          <a:p>
            <a:r>
              <a:rPr lang="en-US" altLang="zh-CN" dirty="0"/>
              <a:t>Train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parameters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full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</a:p>
          <a:p>
            <a:pPr lvl="1"/>
            <a:r>
              <a:rPr lang="en-US" altLang="zh-CN" dirty="0"/>
              <a:t>Multi-node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CPUs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GPUs</a:t>
            </a:r>
          </a:p>
          <a:p>
            <a:r>
              <a:rPr lang="en-US" altLang="zh-CN" dirty="0"/>
              <a:t>Push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serving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EE8817-0254-B449-B7B6-40584BB5C80C}"/>
              </a:ext>
            </a:extLst>
          </p:cNvPr>
          <p:cNvSpPr/>
          <p:nvPr/>
        </p:nvSpPr>
        <p:spPr>
          <a:xfrm>
            <a:off x="2138082" y="4840941"/>
            <a:ext cx="2904565" cy="430306"/>
          </a:xfrm>
          <a:prstGeom prst="rect">
            <a:avLst/>
          </a:prstGeom>
          <a:noFill/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62C836-6AF6-0648-A5A1-8C28894BD246}"/>
              </a:ext>
            </a:extLst>
          </p:cNvPr>
          <p:cNvSpPr/>
          <p:nvPr/>
        </p:nvSpPr>
        <p:spPr>
          <a:xfrm>
            <a:off x="2138081" y="5271247"/>
            <a:ext cx="2904565" cy="430306"/>
          </a:xfrm>
          <a:prstGeom prst="rect">
            <a:avLst/>
          </a:prstGeom>
          <a:noFill/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2BF42D-60AA-1845-BB16-ABB123B85C8D}"/>
              </a:ext>
            </a:extLst>
          </p:cNvPr>
          <p:cNvSpPr/>
          <p:nvPr/>
        </p:nvSpPr>
        <p:spPr>
          <a:xfrm>
            <a:off x="1685364" y="6206564"/>
            <a:ext cx="4110318" cy="430306"/>
          </a:xfrm>
          <a:prstGeom prst="rect">
            <a:avLst/>
          </a:prstGeom>
          <a:noFill/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52721DC-7B22-4143-BB62-F82EB09DDAF2}"/>
              </a:ext>
            </a:extLst>
          </p:cNvPr>
          <p:cNvSpPr/>
          <p:nvPr/>
        </p:nvSpPr>
        <p:spPr>
          <a:xfrm>
            <a:off x="6884894" y="4988858"/>
            <a:ext cx="3550024" cy="10219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bg1"/>
                </a:solidFill>
              </a:rPr>
              <a:t>{Submarine}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8621A3-BE8B-7246-9159-F68C55ED9A04}"/>
              </a:ext>
            </a:extLst>
          </p:cNvPr>
          <p:cNvCxnSpPr>
            <a:endCxn id="3" idx="3"/>
          </p:cNvCxnSpPr>
          <p:nvPr/>
        </p:nvCxnSpPr>
        <p:spPr>
          <a:xfrm flipH="1" flipV="1">
            <a:off x="5042647" y="5056094"/>
            <a:ext cx="1842247" cy="430306"/>
          </a:xfrm>
          <a:prstGeom prst="straightConnector1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E7E539-350A-0347-89EB-BCF12A7B4E88}"/>
              </a:ext>
            </a:extLst>
          </p:cNvPr>
          <p:cNvCxnSpPr>
            <a:cxnSpLocks/>
            <a:stCxn id="4" idx="2"/>
            <a:endCxn id="5" idx="3"/>
          </p:cNvCxnSpPr>
          <p:nvPr/>
        </p:nvCxnSpPr>
        <p:spPr>
          <a:xfrm flipH="1" flipV="1">
            <a:off x="5042646" y="5486400"/>
            <a:ext cx="1842248" cy="13447"/>
          </a:xfrm>
          <a:prstGeom prst="straightConnector1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BAF59EA-DCD9-864C-84B9-5D2B4B261D67}"/>
              </a:ext>
            </a:extLst>
          </p:cNvPr>
          <p:cNvCxnSpPr>
            <a:cxnSpLocks/>
            <a:stCxn id="4" idx="2"/>
            <a:endCxn id="6" idx="3"/>
          </p:cNvCxnSpPr>
          <p:nvPr/>
        </p:nvCxnSpPr>
        <p:spPr>
          <a:xfrm flipH="1">
            <a:off x="5795682" y="5499847"/>
            <a:ext cx="1089212" cy="921870"/>
          </a:xfrm>
          <a:prstGeom prst="straightConnector1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36EDD71A-B5E9-A149-B416-70DECD3522E1}"/>
              </a:ext>
            </a:extLst>
          </p:cNvPr>
          <p:cNvSpPr/>
          <p:nvPr/>
        </p:nvSpPr>
        <p:spPr>
          <a:xfrm>
            <a:off x="1180539" y="6747621"/>
            <a:ext cx="4110318" cy="430306"/>
          </a:xfrm>
          <a:prstGeom prst="rect">
            <a:avLst/>
          </a:prstGeom>
          <a:noFill/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67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 bldLvl="2"/>
      <p:bldP spid="3" grpId="0" animBg="1"/>
      <p:bldP spid="5" grpId="0" animBg="1"/>
      <p:bldP spid="6" grpId="0" animBg="1"/>
      <p:bldP spid="4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D6F77AC-0E22-C443-BA14-63B5AD734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2469" y="-384048"/>
            <a:ext cx="10972555" cy="1576585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chemeClr val="bg2"/>
                </a:solidFill>
              </a:rPr>
              <a:t>Hadoop </a:t>
            </a:r>
            <a:r>
              <a:rPr lang="en-US" sz="4400" b="0" dirty="0">
                <a:solidFill>
                  <a:schemeClr val="bg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{Submarine}</a:t>
            </a:r>
            <a:r>
              <a:rPr lang="en-US" sz="4400" dirty="0">
                <a:solidFill>
                  <a:schemeClr val="bg2"/>
                </a:solidFill>
              </a:rPr>
              <a:t> Project 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691343-5439-5C4E-8222-4FADC882E2F0}"/>
              </a:ext>
            </a:extLst>
          </p:cNvPr>
          <p:cNvSpPr/>
          <p:nvPr/>
        </p:nvSpPr>
        <p:spPr>
          <a:xfrm>
            <a:off x="2322576" y="7607136"/>
            <a:ext cx="128381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85000"/>
                  </a:schemeClr>
                </a:solidFill>
              </a:rPr>
              <a:t>Image courtesy of the NOAA Office of Ocean Exploration and Research, Gulf of Mexico 2018.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D8E980B-97FB-DE4C-B683-4DBFD6E95D21}"/>
              </a:ext>
            </a:extLst>
          </p:cNvPr>
          <p:cNvSpPr txBox="1">
            <a:spLocks/>
          </p:cNvSpPr>
          <p:nvPr/>
        </p:nvSpPr>
        <p:spPr bwMode="gray">
          <a:xfrm>
            <a:off x="1999733" y="902208"/>
            <a:ext cx="10972555" cy="157658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54864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US" sz="3600" b="1" kern="1200" dirty="0">
                <a:solidFill>
                  <a:schemeClr val="tx1"/>
                </a:solidFill>
                <a:latin typeface="+mj-lt"/>
                <a:ea typeface="ヒラギノ角ゴ Pro W3" charset="-128"/>
                <a:cs typeface="ヒラギノ角ゴ Pro W3" charset="-128"/>
              </a:defRPr>
            </a:lvl1pPr>
            <a:lvl2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2pPr>
            <a:lvl3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3pPr>
            <a:lvl4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4pPr>
            <a:lvl5pPr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5pPr>
            <a:lvl6pPr marL="54864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6pPr>
            <a:lvl7pPr marL="109728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7pPr>
            <a:lvl8pPr marL="164592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8pPr>
            <a:lvl9pPr marL="2194560" algn="l" defTabSz="548640" rtl="0" eaLnBrk="1" fontAlgn="base" hangingPunct="1">
              <a:spcBef>
                <a:spcPct val="0"/>
              </a:spcBef>
              <a:spcAft>
                <a:spcPct val="0"/>
              </a:spcAft>
              <a:defRPr sz="4320">
                <a:solidFill>
                  <a:schemeClr val="tx1"/>
                </a:solidFill>
                <a:latin typeface="Arial" charset="0"/>
                <a:ea typeface="ヒラギノ角ゴ Pro W3" charset="-128"/>
                <a:cs typeface="ヒラギノ角ゴ Pro W3" charset="-128"/>
              </a:defRPr>
            </a:lvl9pPr>
          </a:lstStyle>
          <a:p>
            <a:pPr algn="ctr"/>
            <a:r>
              <a:rPr lang="en-US" b="0" i="1" dirty="0">
                <a:solidFill>
                  <a:schemeClr val="bg2"/>
                </a:solidFill>
              </a:rPr>
              <a:t>The only machine can take human to deep</a:t>
            </a:r>
          </a:p>
        </p:txBody>
      </p:sp>
    </p:spTree>
    <p:extLst>
      <p:ext uri="{BB962C8B-B14F-4D97-AF65-F5344CB8AC3E}">
        <p14:creationId xmlns:p14="http://schemas.microsoft.com/office/powerpoint/2010/main" val="936628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Things to do to support easy-to-use Machine learning platform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E6A4FD2-1B06-D740-92FB-F8DBC209BA4F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1655312" y="1878590"/>
            <a:ext cx="4225242" cy="51704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7416047-CC16-704D-A11C-70C57B60B91B}"/>
              </a:ext>
            </a:extLst>
          </p:cNvPr>
          <p:cNvSpPr txBox="1"/>
          <p:nvPr/>
        </p:nvSpPr>
        <p:spPr>
          <a:xfrm>
            <a:off x="6833124" y="2500281"/>
            <a:ext cx="5645648" cy="36946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</a:pPr>
            <a:r>
              <a:rPr lang="en-US" sz="2800" b="1" dirty="0"/>
              <a:t>What Machine Learning Engineer See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B02FC3-3A48-6242-A65F-68610C8C0F41}"/>
              </a:ext>
            </a:extLst>
          </p:cNvPr>
          <p:cNvSpPr txBox="1"/>
          <p:nvPr/>
        </p:nvSpPr>
        <p:spPr>
          <a:xfrm>
            <a:off x="6833124" y="4488771"/>
            <a:ext cx="5047536" cy="36946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</a:pPr>
            <a:r>
              <a:rPr lang="en-US" sz="2800" b="1" dirty="0"/>
              <a:t>What Infra Learning Engineer See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A301065-9F21-1B44-A702-AE883D261EEA}"/>
              </a:ext>
            </a:extLst>
          </p:cNvPr>
          <p:cNvCxnSpPr>
            <a:cxnSpLocks/>
          </p:cNvCxnSpPr>
          <p:nvPr/>
        </p:nvCxnSpPr>
        <p:spPr>
          <a:xfrm flipH="1">
            <a:off x="5880554" y="2591721"/>
            <a:ext cx="763226" cy="0"/>
          </a:xfrm>
          <a:prstGeom prst="straightConnector1">
            <a:avLst/>
          </a:prstGeom>
          <a:ln w="889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9819F18-2D8E-8D42-B2E1-B237D37A0F19}"/>
              </a:ext>
            </a:extLst>
          </p:cNvPr>
          <p:cNvCxnSpPr>
            <a:cxnSpLocks/>
          </p:cNvCxnSpPr>
          <p:nvPr/>
        </p:nvCxnSpPr>
        <p:spPr>
          <a:xfrm flipH="1">
            <a:off x="5880554" y="4641171"/>
            <a:ext cx="763226" cy="0"/>
          </a:xfrm>
          <a:prstGeom prst="straightConnector1">
            <a:avLst/>
          </a:prstGeom>
          <a:ln w="889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57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B8BFCF-34F5-A842-9D98-1AEE49C9C7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{Submarine}</a:t>
            </a: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BDEF08B-BD30-3445-8536-B0F1201377CD}"/>
              </a:ext>
            </a:extLst>
          </p:cNvPr>
          <p:cNvSpPr txBox="1">
            <a:spLocks/>
          </p:cNvSpPr>
          <p:nvPr/>
        </p:nvSpPr>
        <p:spPr>
          <a:xfrm>
            <a:off x="841494" y="1680210"/>
            <a:ext cx="13026906" cy="4857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sz="4000" b="1" dirty="0"/>
              <a:t>So ... What Submarine can do?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215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B8BFCF-34F5-A842-9D98-1AEE49C9C7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{Submarine}</a:t>
            </a:r>
            <a:r>
              <a:rPr lang="en-US" b="0" dirty="0">
                <a:solidFill>
                  <a:srgbClr val="00B050"/>
                </a:solidFill>
              </a:rPr>
              <a:t> - </a:t>
            </a:r>
            <a:r>
              <a:rPr lang="en-US" dirty="0"/>
              <a:t>“Launch distributed TF job like hello world”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BDEF08B-BD30-3445-8536-B0F1201377CD}"/>
              </a:ext>
            </a:extLst>
          </p:cNvPr>
          <p:cNvSpPr txBox="1">
            <a:spLocks/>
          </p:cNvSpPr>
          <p:nvPr/>
        </p:nvSpPr>
        <p:spPr>
          <a:xfrm>
            <a:off x="841494" y="1680210"/>
            <a:ext cx="13026906" cy="4857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b="1" dirty="0"/>
              <a:t>(Only prerequisite)</a:t>
            </a:r>
            <a:r>
              <a:rPr lang="en-US" dirty="0"/>
              <a:t> Setup a YARN cluster (3.1.0+).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Run distributed TF training </a:t>
            </a:r>
            <a:r>
              <a:rPr lang="en-US" b="1" dirty="0"/>
              <a:t>with one command</a:t>
            </a:r>
            <a:r>
              <a:rPr lang="en-US" dirty="0"/>
              <a:t>: 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0" indent="0" algn="ctr">
              <a:buNone/>
            </a:pPr>
            <a:endParaRPr lang="en-US" sz="2000" i="1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D68A517-AAE0-E545-9745-10DA6F711D4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24932" y="3025702"/>
          <a:ext cx="9753600" cy="283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3600">
                  <a:extLst>
                    <a:ext uri="{9D8B030D-6E8A-4147-A177-3AD203B41FA5}">
                      <a16:colId xmlns:a16="http://schemas.microsoft.com/office/drawing/2014/main" val="892446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yarn jar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hadoop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-yarn-applications-submarine-&lt;version&gt;.jar job run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--name tf-job-001 --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docker_image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&lt;your docker image&gt;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input_path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hdfs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://default/dataset/cifar-10-data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checkpoint_path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hdfs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://default/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tmp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/cifar-10-jobdir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--</a:t>
                      </a:r>
                      <a:r>
                        <a:rPr lang="en-US" sz="1800" b="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num_workers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2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worker_resources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memory=8G,vcores=2,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gpu=2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worker_launch_cmd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"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cmd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for worker ..."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--</a:t>
                      </a:r>
                      <a:r>
                        <a:rPr lang="en-US" sz="1800" b="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num_ps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2 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ps_resources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memory=4G,vcores=2,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gpu=0 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ps_launch_cmd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"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cmd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for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ps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"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00953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EAC43F1-6BCF-9E41-9CCF-05B2B8B3CD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70409" y="6537960"/>
            <a:ext cx="3687703" cy="61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29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B8BFCF-34F5-A842-9D98-1AEE49C9C7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{Submarine}</a:t>
            </a:r>
            <a:r>
              <a:rPr lang="en-US" b="0" dirty="0">
                <a:solidFill>
                  <a:srgbClr val="00B050"/>
                </a:solidFill>
              </a:rPr>
              <a:t> – </a:t>
            </a:r>
            <a:r>
              <a:rPr lang="en-US" dirty="0"/>
              <a:t>“View your jobs history like a king/queen”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BDEF08B-BD30-3445-8536-B0F1201377CD}"/>
              </a:ext>
            </a:extLst>
          </p:cNvPr>
          <p:cNvSpPr txBox="1">
            <a:spLocks/>
          </p:cNvSpPr>
          <p:nvPr/>
        </p:nvSpPr>
        <p:spPr>
          <a:xfrm>
            <a:off x="841494" y="1680210"/>
            <a:ext cx="13026906" cy="4857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dirty="0"/>
              <a:t>Run a service to monitor all TF job’s training progress in one </a:t>
            </a:r>
            <a:r>
              <a:rPr lang="en-US" dirty="0" err="1"/>
              <a:t>tensorboard</a:t>
            </a:r>
            <a:r>
              <a:rPr lang="en-US" dirty="0"/>
              <a:t> dashboard </a:t>
            </a:r>
            <a:r>
              <a:rPr lang="en-US" b="1" dirty="0"/>
              <a:t>with one command</a:t>
            </a:r>
            <a:r>
              <a:rPr lang="en-US" dirty="0"/>
              <a:t>.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0" indent="0" algn="ctr">
              <a:buNone/>
            </a:pPr>
            <a:endParaRPr lang="en-US" sz="2000" i="1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D68A517-AAE0-E545-9745-10DA6F711D4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96332" y="2668514"/>
          <a:ext cx="975360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3600">
                  <a:extLst>
                    <a:ext uri="{9D8B030D-6E8A-4147-A177-3AD203B41FA5}">
                      <a16:colId xmlns:a16="http://schemas.microsoft.com/office/drawing/2014/main" val="892446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yarn jar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hadoop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-yarn-applications-submarine-&lt;version&gt;.jar job run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--name tensorboard-service-001 --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docker_image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&lt;your docker image&gt; \</a:t>
                      </a:r>
                    </a:p>
                    <a:p>
                      <a:r>
                        <a:rPr lang="en-US" sz="1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1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tensorboard</a:t>
                      </a:r>
                      <a:endParaRPr lang="en-US" sz="1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00953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5B2F650-2BA8-8546-B491-EA02167FC1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5308" y="4188939"/>
            <a:ext cx="2497168" cy="276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38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B8BFCF-34F5-A842-9D98-1AEE49C9C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494" y="-6496"/>
            <a:ext cx="13167360" cy="1023936"/>
          </a:xfrm>
        </p:spPr>
        <p:txBody>
          <a:bodyPr/>
          <a:lstStyle/>
          <a:p>
            <a:r>
              <a:rPr lang="en-US" sz="3200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{Submarine}</a:t>
            </a:r>
            <a:r>
              <a:rPr lang="en-US" sz="3200" b="0" dirty="0">
                <a:solidFill>
                  <a:srgbClr val="00B050"/>
                </a:solidFill>
              </a:rPr>
              <a:t> </a:t>
            </a:r>
            <a:r>
              <a:rPr lang="en-US" sz="3200" dirty="0"/>
              <a:t>- “Cloud Notebook for Data Scientists”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BDEF08B-BD30-3445-8536-B0F1201377CD}"/>
              </a:ext>
            </a:extLst>
          </p:cNvPr>
          <p:cNvSpPr txBox="1">
            <a:spLocks/>
          </p:cNvSpPr>
          <p:nvPr/>
        </p:nvSpPr>
        <p:spPr>
          <a:xfrm>
            <a:off x="841494" y="1680210"/>
            <a:ext cx="13026906" cy="4857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dirty="0"/>
              <a:t>Run a notebook (like Zeppelin) leveraging GPU </a:t>
            </a:r>
            <a:r>
              <a:rPr lang="en-US" b="1" dirty="0"/>
              <a:t>with one command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0" indent="0" algn="ctr">
              <a:buNone/>
            </a:pPr>
            <a:endParaRPr lang="en-US" sz="2000" i="1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D68A517-AAE0-E545-9745-10DA6F711D4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582044" y="2397052"/>
          <a:ext cx="9753600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3600">
                  <a:extLst>
                    <a:ext uri="{9D8B030D-6E8A-4147-A177-3AD203B41FA5}">
                      <a16:colId xmlns:a16="http://schemas.microsoft.com/office/drawing/2014/main" val="892446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yarn jar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hadoop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-yarn-applications-submarine-&lt;version&gt;.jar job run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--name zeppelin-note—book-001 --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docker_image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&lt;your docker image&gt;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num_workers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 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worker_resources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memory=8G,vcores=2,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gpu=4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worker_launch_cmd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"/zeppelin/bin/</a:t>
                      </a:r>
                      <a:r>
                        <a:rPr lang="en-US" sz="1800" b="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zeppelin.sh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"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quicklink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b="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Zeppelin_Notebook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=http://master-0:8080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00953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91322D4-A7BA-014F-8C86-4E53BDF42AF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7559" y="5072062"/>
            <a:ext cx="1957388" cy="195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41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B8BFCF-34F5-A842-9D98-1AEE49C9C7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{Submarine}</a:t>
            </a:r>
            <a:r>
              <a:rPr lang="en-US" b="0" dirty="0">
                <a:solidFill>
                  <a:srgbClr val="00B050"/>
                </a:solidFill>
              </a:rPr>
              <a:t> - </a:t>
            </a:r>
            <a:r>
              <a:rPr lang="en-US" dirty="0"/>
              <a:t>“Same hello world examples for </a:t>
            </a:r>
            <a:r>
              <a:rPr lang="en-US" dirty="0" err="1"/>
              <a:t>MXNet</a:t>
            </a:r>
            <a:r>
              <a:rPr lang="en-US" dirty="0"/>
              <a:t>/</a:t>
            </a:r>
            <a:r>
              <a:rPr lang="en-US" dirty="0" err="1"/>
              <a:t>Pytorch</a:t>
            </a:r>
            <a:r>
              <a:rPr lang="en-US" dirty="0"/>
              <a:t>”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BDEF08B-BD30-3445-8536-B0F1201377CD}"/>
              </a:ext>
            </a:extLst>
          </p:cNvPr>
          <p:cNvSpPr txBox="1">
            <a:spLocks/>
          </p:cNvSpPr>
          <p:nvPr/>
        </p:nvSpPr>
        <p:spPr>
          <a:xfrm>
            <a:off x="841494" y="1680210"/>
            <a:ext cx="13026906" cy="4857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dirty="0"/>
              <a:t>Run </a:t>
            </a:r>
            <a:r>
              <a:rPr lang="en-US" dirty="0" err="1"/>
              <a:t>MXNet</a:t>
            </a:r>
            <a:r>
              <a:rPr lang="en-US" dirty="0"/>
              <a:t>/</a:t>
            </a:r>
            <a:r>
              <a:rPr lang="en-US" dirty="0" err="1"/>
              <a:t>PyTorch</a:t>
            </a:r>
            <a:r>
              <a:rPr lang="en-US" dirty="0"/>
              <a:t> training </a:t>
            </a:r>
            <a:r>
              <a:rPr lang="en-US" b="1" dirty="0"/>
              <a:t>with one command</a:t>
            </a:r>
            <a:r>
              <a:rPr lang="en-US" dirty="0"/>
              <a:t>: 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0" indent="0" algn="ctr">
              <a:buNone/>
            </a:pPr>
            <a:endParaRPr lang="en-US" sz="2000" i="1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D68A517-AAE0-E545-9745-10DA6F711D48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824932" y="2354189"/>
          <a:ext cx="9753600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53600">
                  <a:extLst>
                    <a:ext uri="{9D8B030D-6E8A-4147-A177-3AD203B41FA5}">
                      <a16:colId xmlns:a16="http://schemas.microsoft.com/office/drawing/2014/main" val="892446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yarn jar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hadoop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-yarn-applications-submarine-&lt;version&gt;.jar job run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--name xyz-job-001 --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docker_image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&lt;your docker image&gt;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input_path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hdfs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://default/dataset/cifar-10-data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checkpoint_path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hdfs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://default/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tmp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/cifar-10-jobdir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--</a:t>
                      </a:r>
                      <a:r>
                        <a:rPr lang="en-US" sz="1800" b="0" dirty="0" err="1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num_workers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1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worker_resources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memory=8G,vcores=2,</a:t>
                      </a:r>
                      <a:r>
                        <a:rPr lang="en-US" sz="1800" b="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gpu=2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\</a:t>
                      </a:r>
                    </a:p>
                    <a:p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--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worker_launch_cmd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“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cmd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for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MXNet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PyTorch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"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30095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412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About me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sz="quarter" idx="10"/>
          </p:nvPr>
        </p:nvSpPr>
        <p:spPr>
          <a:xfrm>
            <a:off x="830263" y="1794933"/>
            <a:ext cx="13190537" cy="5266266"/>
          </a:xfrm>
        </p:spPr>
        <p:txBody>
          <a:bodyPr numCol="1"/>
          <a:lstStyle/>
          <a:p>
            <a:pPr marL="548640" lvl="1" indent="0">
              <a:buNone/>
            </a:pPr>
            <a:endParaRPr lang="en-US" dirty="0"/>
          </a:p>
          <a:p>
            <a:pPr lvl="1"/>
            <a:r>
              <a:rPr lang="en-US" dirty="0"/>
              <a:t>Wangda Tan</a:t>
            </a:r>
          </a:p>
          <a:p>
            <a:pPr lvl="2"/>
            <a:r>
              <a:rPr lang="en-US" dirty="0"/>
              <a:t>Engineering Manager of YARN team @ Hortonworks.</a:t>
            </a:r>
          </a:p>
          <a:p>
            <a:pPr lvl="2"/>
            <a:r>
              <a:rPr lang="en-US" dirty="0"/>
              <a:t>Apache Hadoop PMC member and committer, working on Hadoop since 2011.</a:t>
            </a:r>
          </a:p>
          <a:p>
            <a:pPr lvl="2"/>
            <a:r>
              <a:rPr lang="en-US" dirty="0"/>
              <a:t>Major working field: scheduler / deep learning on YARN / GPUs on YARN, etc.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74CAA1-8CFF-A74F-B992-CF2CF5CAA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1473" y="2215751"/>
            <a:ext cx="1869639" cy="87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94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1B8BFCF-34F5-A842-9D98-1AEE49C9C7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{Submarine}</a:t>
            </a:r>
            <a:r>
              <a:rPr lang="en-US" b="0" dirty="0">
                <a:solidFill>
                  <a:srgbClr val="00B050"/>
                </a:solidFill>
              </a:rPr>
              <a:t> </a:t>
            </a:r>
            <a:r>
              <a:rPr lang="en-US" dirty="0"/>
              <a:t>Project Requirements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BDEF08B-BD30-3445-8536-B0F1201377CD}"/>
              </a:ext>
            </a:extLst>
          </p:cNvPr>
          <p:cNvSpPr txBox="1">
            <a:spLocks/>
          </p:cNvSpPr>
          <p:nvPr/>
        </p:nvSpPr>
        <p:spPr>
          <a:xfrm>
            <a:off x="841494" y="1680210"/>
            <a:ext cx="13026906" cy="4857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37260" lvl="1" indent="-457200">
              <a:buFont typeface="Arial" charset="0"/>
              <a:buChar char="•"/>
            </a:pPr>
            <a:r>
              <a:rPr lang="en-US" dirty="0"/>
              <a:t>Run deep learning workloads on the same cluster as analytics, stream processing </a:t>
            </a:r>
            <a:r>
              <a:rPr lang="en-US" dirty="0" err="1"/>
              <a:t>etc</a:t>
            </a:r>
            <a:r>
              <a:rPr lang="en-US" dirty="0"/>
              <a:t>!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/>
              <a:t>Allows jobs easy access data/models in HDFS and other storages.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/>
              <a:t>Supports run distributed </a:t>
            </a:r>
            <a:r>
              <a:rPr lang="en-US" dirty="0" err="1"/>
              <a:t>Tensorflow</a:t>
            </a:r>
            <a:r>
              <a:rPr lang="en-US" dirty="0"/>
              <a:t>, etc. jobs with simple configs.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/>
              <a:t>Supports run user-specified Docker images.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/>
              <a:t>Supports specify GPU and other resources.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/>
              <a:t>Supports launch </a:t>
            </a:r>
            <a:r>
              <a:rPr lang="en-US" dirty="0" err="1"/>
              <a:t>tensorboard</a:t>
            </a:r>
            <a:r>
              <a:rPr lang="en-US" dirty="0"/>
              <a:t> for training jobs if user specified.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91AD4-D56C-894C-A3BC-83F5455762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98120" y="4414129"/>
            <a:ext cx="4713654" cy="324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5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395FB-37C7-8145-9F5A-B04C1313FE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1D51B3-78FC-734C-9C63-E877BF05B7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42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5E480-87B9-9C41-90AF-579F8AA7E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494" y="322264"/>
            <a:ext cx="13167360" cy="1023936"/>
          </a:xfrm>
        </p:spPr>
        <p:txBody>
          <a:bodyPr/>
          <a:lstStyle/>
          <a:p>
            <a:r>
              <a:rPr lang="en-US" dirty="0"/>
              <a:t>Targeted features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7FB7869-E0E1-A04A-BD61-FC918A4391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4908127"/>
              </p:ext>
            </p:extLst>
          </p:nvPr>
        </p:nvGraphicFramePr>
        <p:xfrm>
          <a:off x="2509838" y="1623484"/>
          <a:ext cx="9248775" cy="5204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5811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166A665-F698-924C-B538-A9543D65B9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807E5D5-C36B-0F4C-999C-EC62834614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4FB470D-F928-B046-8F98-CFDE9D2394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761922F-4A5A-3744-B824-7B99BB06C5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E51D97A-2828-774D-8B19-BAE33FC950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lvlOne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395FB-37C7-8145-9F5A-B04C1313FE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2A8E1E-2306-7A4C-9CAB-EC126FA67E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76F758-1266-D146-992A-92DB573FC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554" y="1422399"/>
            <a:ext cx="133223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78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D6F77AC-0E22-C443-BA14-63B5AD734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2469" y="-384048"/>
            <a:ext cx="10972555" cy="1576585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chemeClr val="bg2"/>
                </a:solidFill>
              </a:rPr>
              <a:t>How other YARN feature helps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691343-5439-5C4E-8222-4FADC882E2F0}"/>
              </a:ext>
            </a:extLst>
          </p:cNvPr>
          <p:cNvSpPr/>
          <p:nvPr/>
        </p:nvSpPr>
        <p:spPr>
          <a:xfrm>
            <a:off x="2322576" y="7607136"/>
            <a:ext cx="128381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85000"/>
                  </a:schemeClr>
                </a:solidFill>
              </a:rPr>
              <a:t>Image courtesy of the NOAA Office of Ocean Exploration and Research, Gulf of Mexico 2018.</a:t>
            </a:r>
          </a:p>
        </p:txBody>
      </p:sp>
    </p:spTree>
    <p:extLst>
      <p:ext uri="{BB962C8B-B14F-4D97-AF65-F5344CB8AC3E}">
        <p14:creationId xmlns:p14="http://schemas.microsoft.com/office/powerpoint/2010/main" val="4183970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GPU support on YARN (Apache Hadoop 3.1.0)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5486400"/>
          </a:xfrm>
        </p:spPr>
        <p:txBody>
          <a:bodyPr numCol="1">
            <a:noAutofit/>
          </a:bodyPr>
          <a:lstStyle/>
          <a:p>
            <a:r>
              <a:rPr lang="en-US" dirty="0"/>
              <a:t>Why need isolation?</a:t>
            </a:r>
          </a:p>
          <a:p>
            <a:pPr lvl="1"/>
            <a:r>
              <a:rPr lang="en-US" dirty="0"/>
              <a:t>Multiple processes use the single GPU will be:</a:t>
            </a:r>
          </a:p>
          <a:p>
            <a:pPr lvl="2"/>
            <a:r>
              <a:rPr lang="en-US" sz="2000" dirty="0"/>
              <a:t>Serialized.</a:t>
            </a:r>
          </a:p>
          <a:p>
            <a:pPr lvl="2"/>
            <a:r>
              <a:rPr lang="en-US" sz="2000" dirty="0"/>
              <a:t>Cause OOM easily.</a:t>
            </a:r>
            <a:endParaRPr lang="en-US" sz="2400" dirty="0"/>
          </a:p>
          <a:p>
            <a:r>
              <a:rPr lang="en-US" dirty="0"/>
              <a:t>GPU isolation on YARN: </a:t>
            </a:r>
            <a:r>
              <a:rPr lang="en-US" sz="2400" dirty="0"/>
              <a:t>. </a:t>
            </a:r>
          </a:p>
          <a:p>
            <a:pPr lvl="1"/>
            <a:r>
              <a:rPr lang="en-US" dirty="0"/>
              <a:t>Granularity is for per-GPU device.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Cgroups</a:t>
            </a:r>
            <a:r>
              <a:rPr lang="en-US" dirty="0"/>
              <a:t> / </a:t>
            </a:r>
            <a:r>
              <a:rPr lang="en-US" dirty="0" err="1"/>
              <a:t>docker</a:t>
            </a:r>
            <a:r>
              <a:rPr lang="en-US" dirty="0"/>
              <a:t> to enforce the isolation.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41" y="5126182"/>
            <a:ext cx="6507460" cy="12757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5105400"/>
            <a:ext cx="6857814" cy="129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93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Docker + GPU support on YARN (Apache Hadoop 3.1.0)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4148828"/>
          </a:xfrm>
        </p:spPr>
        <p:txBody>
          <a:bodyPr numCol="2"/>
          <a:lstStyle/>
          <a:p>
            <a:r>
              <a:rPr lang="en-US" dirty="0"/>
              <a:t>Most of machine learning platforms has python/R/</a:t>
            </a:r>
            <a:r>
              <a:rPr lang="en-US" dirty="0" err="1"/>
              <a:t>cudnn</a:t>
            </a:r>
            <a:r>
              <a:rPr lang="en-US" dirty="0"/>
              <a:t>/CUDA dependencies.</a:t>
            </a:r>
          </a:p>
          <a:p>
            <a:r>
              <a:rPr lang="en-US" dirty="0"/>
              <a:t>Docker solves messy dependencies issues</a:t>
            </a:r>
          </a:p>
          <a:p>
            <a:pPr lvl="1"/>
            <a:r>
              <a:rPr lang="en-US" dirty="0"/>
              <a:t>But it may introduce problems for GPU base libraries</a:t>
            </a:r>
          </a:p>
          <a:p>
            <a:r>
              <a:rPr lang="en-US" dirty="0" err="1"/>
              <a:t>Nvidia</a:t>
            </a:r>
            <a:r>
              <a:rPr lang="en-US" dirty="0"/>
              <a:t>-</a:t>
            </a:r>
            <a:r>
              <a:rPr lang="en-US" dirty="0" err="1"/>
              <a:t>docker</a:t>
            </a:r>
            <a:r>
              <a:rPr lang="en-US" dirty="0"/>
              <a:t>-plugin mounts </a:t>
            </a:r>
            <a:r>
              <a:rPr lang="en-US" dirty="0" err="1"/>
              <a:t>Nvidia</a:t>
            </a:r>
            <a:r>
              <a:rPr lang="en-US" dirty="0"/>
              <a:t> driver, etc. when container got launched.</a:t>
            </a:r>
          </a:p>
          <a:p>
            <a:r>
              <a:rPr lang="en-US" dirty="0"/>
              <a:t>YARN supports Docker and as well as  </a:t>
            </a:r>
            <a:r>
              <a:rPr lang="en-US" dirty="0" err="1"/>
              <a:t>nvidia</a:t>
            </a:r>
            <a:r>
              <a:rPr lang="en-US" dirty="0"/>
              <a:t>-</a:t>
            </a:r>
            <a:r>
              <a:rPr lang="en-US" dirty="0" err="1"/>
              <a:t>docker</a:t>
            </a:r>
            <a:r>
              <a:rPr lang="en-US" dirty="0"/>
              <a:t>-plugin. 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1876488"/>
            <a:ext cx="3581400" cy="37779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800" y="1537413"/>
            <a:ext cx="3657600" cy="445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62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841494" y="1662113"/>
            <a:ext cx="13167360" cy="4857750"/>
          </a:xfrm>
        </p:spPr>
        <p:txBody>
          <a:bodyPr/>
          <a:lstStyle/>
          <a:p>
            <a:r>
              <a:rPr lang="en-US" b="1" dirty="0"/>
              <a:t>Global scheduling enhancements: (YARN-5139)</a:t>
            </a:r>
          </a:p>
          <a:p>
            <a:pPr lvl="1"/>
            <a:r>
              <a:rPr lang="en-US" dirty="0"/>
              <a:t>YARN scheduler can allocate </a:t>
            </a:r>
            <a:r>
              <a:rPr lang="en-US" dirty="0">
                <a:solidFill>
                  <a:schemeClr val="accent6"/>
                </a:solidFill>
              </a:rPr>
              <a:t>3k+ containers per second </a:t>
            </a:r>
            <a:r>
              <a:rPr lang="en-US" dirty="0"/>
              <a:t>≈  10 mil allocations / hour!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10X throughput gains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Scale: </a:t>
            </a:r>
          </a:p>
          <a:p>
            <a:pPr lvl="1"/>
            <a:r>
              <a:rPr lang="en-US" b="1" dirty="0"/>
              <a:t>Microsoft: 52K nodes in </a:t>
            </a:r>
            <a:r>
              <a:rPr lang="en-US" b="1" dirty="0">
                <a:solidFill>
                  <a:srgbClr val="FF0000"/>
                </a:solidFill>
              </a:rPr>
              <a:t>single</a:t>
            </a:r>
            <a:r>
              <a:rPr lang="en-US" b="1" dirty="0"/>
              <a:t> cluster (RM federation)</a:t>
            </a:r>
          </a:p>
          <a:p>
            <a:pPr lvl="1"/>
            <a:r>
              <a:rPr lang="en-US" b="1" dirty="0">
                <a:hlinkClick r:id="rId2"/>
              </a:rPr>
              <a:t>https://azure.microsoft.com/en-us/blog/how-microsoft-drives-exabyte-analytics-on-the-world-s-largest-yarn-cluster/</a:t>
            </a:r>
            <a:endParaRPr lang="en-US" b="1" dirty="0"/>
          </a:p>
          <a:p>
            <a:pPr lvl="1"/>
            <a:r>
              <a:rPr lang="en-US" b="1" dirty="0"/>
              <a:t>Exabytes of data are processed daily. More than 15,000 developers use it across the company.</a:t>
            </a:r>
            <a:endParaRPr lang="en-US" dirty="0"/>
          </a:p>
          <a:p>
            <a:pPr>
              <a:buClr>
                <a:schemeClr val="accent1"/>
              </a:buClr>
            </a:pPr>
            <a:endParaRPr lang="en-US" i="1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Scheduler + Scale</a:t>
            </a:r>
          </a:p>
        </p:txBody>
      </p:sp>
    </p:spTree>
    <p:extLst>
      <p:ext uri="{BB962C8B-B14F-4D97-AF65-F5344CB8AC3E}">
        <p14:creationId xmlns:p14="http://schemas.microsoft.com/office/powerpoint/2010/main" val="2245410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841494" y="1662113"/>
            <a:ext cx="13167360" cy="4857750"/>
          </a:xfrm>
        </p:spPr>
        <p:txBody>
          <a:bodyPr/>
          <a:lstStyle/>
          <a:p>
            <a:r>
              <a:rPr lang="en-US" b="1" dirty="0"/>
              <a:t>Now YARN can support a lot more use cases</a:t>
            </a:r>
          </a:p>
          <a:p>
            <a:pPr lvl="1"/>
            <a:r>
              <a:rPr lang="en-US" dirty="0"/>
              <a:t>Co-locate the allocations of a job on the same rack (</a:t>
            </a:r>
            <a:r>
              <a:rPr lang="en-US" b="1" dirty="0">
                <a:solidFill>
                  <a:srgbClr val="11B120"/>
                </a:solidFill>
              </a:rPr>
              <a:t>affinity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Spread allocations across machines (</a:t>
            </a:r>
            <a:r>
              <a:rPr lang="en-US" b="1" dirty="0">
                <a:solidFill>
                  <a:srgbClr val="11B120"/>
                </a:solidFill>
              </a:rPr>
              <a:t>anti-affinity</a:t>
            </a:r>
            <a:r>
              <a:rPr lang="en-US" dirty="0"/>
              <a:t>) to minimize resource interference</a:t>
            </a:r>
          </a:p>
          <a:p>
            <a:pPr lvl="1"/>
            <a:r>
              <a:rPr lang="en-US" dirty="0"/>
              <a:t>Allow up to a specific number of allocations in a node group (</a:t>
            </a:r>
            <a:r>
              <a:rPr lang="en-US" b="1" dirty="0">
                <a:solidFill>
                  <a:srgbClr val="11B120"/>
                </a:solidFill>
              </a:rPr>
              <a:t>cardinality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It improves perf a lot!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Scheduler: Placement constraints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E08E05-A50A-644D-A610-149FEFFE4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7327" y="3754783"/>
            <a:ext cx="7207250" cy="342389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5E9EE7F-78DC-BC45-A12D-A5662615468C}"/>
              </a:ext>
            </a:extLst>
          </p:cNvPr>
          <p:cNvSpPr/>
          <p:nvPr/>
        </p:nvSpPr>
        <p:spPr>
          <a:xfrm>
            <a:off x="3767574" y="7001918"/>
            <a:ext cx="73152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chemeClr val="tx2"/>
              </a:buClr>
              <a:buFont typeface=".AppleSystemUIFont"/>
              <a:buChar char="&gt;"/>
            </a:pPr>
            <a:r>
              <a:rPr lang="en-US" sz="2400" b="1" dirty="0">
                <a:solidFill>
                  <a:schemeClr val="tx2"/>
                </a:solidFill>
              </a:rPr>
              <a:t>TensorFlow </a:t>
            </a:r>
            <a:r>
              <a:rPr lang="en-US" sz="2000" dirty="0"/>
              <a:t>ML workflow 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with</a:t>
            </a:r>
            <a:r>
              <a:rPr lang="en-US" sz="2000" dirty="0"/>
              <a:t> 1M iterations using 32 workers with varying workers per node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647C99-1898-DA4D-8547-EC6CF84C7B0A}"/>
              </a:ext>
            </a:extLst>
          </p:cNvPr>
          <p:cNvSpPr txBox="1"/>
          <p:nvPr/>
        </p:nvSpPr>
        <p:spPr>
          <a:xfrm>
            <a:off x="11082774" y="4761921"/>
            <a:ext cx="3124894" cy="704808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</a:pPr>
            <a:r>
              <a:rPr lang="en-US" sz="1400" dirty="0"/>
              <a:t>Medea: Scheduling of Long Running </a:t>
            </a:r>
          </a:p>
          <a:p>
            <a:pPr>
              <a:lnSpc>
                <a:spcPct val="85000"/>
              </a:lnSpc>
              <a:spcBef>
                <a:spcPts val="600"/>
              </a:spcBef>
            </a:pPr>
            <a:r>
              <a:rPr lang="en-US" sz="1400" dirty="0"/>
              <a:t>Applications in Shared Production Clusters </a:t>
            </a:r>
          </a:p>
          <a:p>
            <a:pPr>
              <a:lnSpc>
                <a:spcPct val="85000"/>
              </a:lnSpc>
              <a:spcBef>
                <a:spcPts val="600"/>
              </a:spcBef>
            </a:pPr>
            <a:r>
              <a:rPr lang="en-US" sz="1400" dirty="0"/>
              <a:t>(Panagiotis/Konstantinos, et al)</a:t>
            </a:r>
          </a:p>
        </p:txBody>
      </p:sp>
    </p:spTree>
    <p:extLst>
      <p:ext uri="{BB962C8B-B14F-4D97-AF65-F5344CB8AC3E}">
        <p14:creationId xmlns:p14="http://schemas.microsoft.com/office/powerpoint/2010/main" val="2298374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Finally, let’s get it run on YARN</a:t>
            </a:r>
          </a:p>
        </p:txBody>
      </p:sp>
      <p:sp>
        <p:nvSpPr>
          <p:cNvPr id="7" name="Rectangle 6"/>
          <p:cNvSpPr/>
          <p:nvPr/>
        </p:nvSpPr>
        <p:spPr>
          <a:xfrm>
            <a:off x="700390" y="1828798"/>
            <a:ext cx="1459149" cy="4202349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84313" y="1828799"/>
            <a:ext cx="1459149" cy="4202348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48780" y="1828797"/>
            <a:ext cx="1459149" cy="4202349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488347" y="1828797"/>
            <a:ext cx="1459149" cy="4202349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527914" y="1828797"/>
            <a:ext cx="1459149" cy="4202349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1069" y="1828797"/>
            <a:ext cx="762002" cy="54546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1069" y="3134117"/>
            <a:ext cx="762002" cy="54546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97672" y="1828797"/>
            <a:ext cx="762002" cy="54546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88347" y="1828797"/>
            <a:ext cx="762002" cy="545462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684177" y="1828797"/>
            <a:ext cx="1491573" cy="3657603"/>
            <a:chOff x="684177" y="1828797"/>
            <a:chExt cx="1491573" cy="3657603"/>
          </a:xfrm>
        </p:grpSpPr>
        <p:sp>
          <p:nvSpPr>
            <p:cNvPr id="19" name="Rectangle 18"/>
            <p:cNvSpPr/>
            <p:nvPr/>
          </p:nvSpPr>
          <p:spPr>
            <a:xfrm>
              <a:off x="684177" y="1828797"/>
              <a:ext cx="1491573" cy="365760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ctr" anchorCtr="0">
              <a:noAutofit/>
            </a:bodyPr>
            <a:lstStyle/>
            <a:p>
              <a:pPr algn="ctr">
                <a:lnSpc>
                  <a:spcPct val="85000"/>
                </a:lnSpc>
                <a:spcBef>
                  <a:spcPts val="600"/>
                </a:spcBef>
              </a:pPr>
              <a:endParaRPr lang="en-US" sz="2800" dirty="0" err="1">
                <a:solidFill>
                  <a:schemeClr val="tx2"/>
                </a:solidFill>
              </a:endParaRP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009968" y="2101529"/>
              <a:ext cx="801718" cy="801718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1009968" y="3131496"/>
              <a:ext cx="755239" cy="374629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>
                <a:lnSpc>
                  <a:spcPct val="85000"/>
                </a:lnSpc>
                <a:spcBef>
                  <a:spcPts val="600"/>
                </a:spcBef>
              </a:pPr>
              <a:r>
                <a:rPr lang="en-US" sz="2800" b="1" dirty="0"/>
                <a:t>LLAP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90623" y="6162664"/>
            <a:ext cx="993928" cy="366254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b="1"/>
              <a:t>128 G</a:t>
            </a:r>
            <a:endParaRPr lang="en-US" sz="2800" b="1" dirty="0" err="1"/>
          </a:p>
        </p:txBody>
      </p:sp>
      <p:sp>
        <p:nvSpPr>
          <p:cNvPr id="22" name="TextBox 21"/>
          <p:cNvSpPr txBox="1"/>
          <p:nvPr/>
        </p:nvSpPr>
        <p:spPr>
          <a:xfrm>
            <a:off x="2800708" y="6166021"/>
            <a:ext cx="993928" cy="366254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b="1"/>
              <a:t>128 G</a:t>
            </a:r>
            <a:endParaRPr lang="en-US" sz="2800" b="1" dirty="0" err="1"/>
          </a:p>
        </p:txBody>
      </p:sp>
      <p:sp>
        <p:nvSpPr>
          <p:cNvPr id="23" name="TextBox 22"/>
          <p:cNvSpPr txBox="1"/>
          <p:nvPr/>
        </p:nvSpPr>
        <p:spPr>
          <a:xfrm>
            <a:off x="4681390" y="6162664"/>
            <a:ext cx="993928" cy="366254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b="1"/>
              <a:t>128 G</a:t>
            </a:r>
            <a:endParaRPr lang="en-US" sz="2800" b="1" dirty="0" err="1"/>
          </a:p>
        </p:txBody>
      </p:sp>
      <p:sp>
        <p:nvSpPr>
          <p:cNvPr id="24" name="TextBox 23"/>
          <p:cNvSpPr txBox="1"/>
          <p:nvPr/>
        </p:nvSpPr>
        <p:spPr>
          <a:xfrm>
            <a:off x="6683116" y="6162664"/>
            <a:ext cx="993928" cy="366254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b="1"/>
              <a:t>128 G</a:t>
            </a:r>
            <a:endParaRPr lang="en-US" sz="2800" b="1" dirty="0" err="1"/>
          </a:p>
        </p:txBody>
      </p:sp>
      <p:sp>
        <p:nvSpPr>
          <p:cNvPr id="25" name="TextBox 24"/>
          <p:cNvSpPr txBox="1"/>
          <p:nvPr/>
        </p:nvSpPr>
        <p:spPr>
          <a:xfrm>
            <a:off x="8760524" y="6162664"/>
            <a:ext cx="993928" cy="366254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b="1"/>
              <a:t>128 G</a:t>
            </a:r>
            <a:endParaRPr lang="en-US" sz="2800" b="1" dirty="0" err="1"/>
          </a:p>
        </p:txBody>
      </p:sp>
      <p:grpSp>
        <p:nvGrpSpPr>
          <p:cNvPr id="28" name="Group 27"/>
          <p:cNvGrpSpPr/>
          <p:nvPr/>
        </p:nvGrpSpPr>
        <p:grpSpPr>
          <a:xfrm>
            <a:off x="4432567" y="1828796"/>
            <a:ext cx="1491573" cy="3657603"/>
            <a:chOff x="684177" y="1828797"/>
            <a:chExt cx="1491573" cy="3657603"/>
          </a:xfrm>
        </p:grpSpPr>
        <p:sp>
          <p:nvSpPr>
            <p:cNvPr id="29" name="Rectangle 28"/>
            <p:cNvSpPr/>
            <p:nvPr/>
          </p:nvSpPr>
          <p:spPr>
            <a:xfrm>
              <a:off x="684177" y="1828797"/>
              <a:ext cx="1491573" cy="365760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ctr" anchorCtr="0">
              <a:noAutofit/>
            </a:bodyPr>
            <a:lstStyle/>
            <a:p>
              <a:pPr algn="ctr">
                <a:lnSpc>
                  <a:spcPct val="85000"/>
                </a:lnSpc>
                <a:spcBef>
                  <a:spcPts val="600"/>
                </a:spcBef>
              </a:pPr>
              <a:endParaRPr lang="en-US" sz="2800" dirty="0" err="1">
                <a:solidFill>
                  <a:schemeClr val="tx2"/>
                </a:solidFill>
              </a:endParaRPr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009968" y="2101529"/>
              <a:ext cx="801718" cy="801718"/>
            </a:xfrm>
            <a:prstGeom prst="rect">
              <a:avLst/>
            </a:prstGeom>
          </p:spPr>
        </p:pic>
        <p:sp>
          <p:nvSpPr>
            <p:cNvPr id="31" name="TextBox 30"/>
            <p:cNvSpPr txBox="1"/>
            <p:nvPr/>
          </p:nvSpPr>
          <p:spPr>
            <a:xfrm>
              <a:off x="1009968" y="3131496"/>
              <a:ext cx="755239" cy="374629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>
                <a:lnSpc>
                  <a:spcPct val="85000"/>
                </a:lnSpc>
                <a:spcBef>
                  <a:spcPts val="600"/>
                </a:spcBef>
              </a:pPr>
              <a:r>
                <a:rPr lang="en-US" sz="2800" b="1" dirty="0"/>
                <a:t>LLAP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8529532" y="1828796"/>
            <a:ext cx="1491573" cy="3657603"/>
            <a:chOff x="684177" y="1828797"/>
            <a:chExt cx="1491573" cy="3657603"/>
          </a:xfrm>
        </p:grpSpPr>
        <p:sp>
          <p:nvSpPr>
            <p:cNvPr id="33" name="Rectangle 32"/>
            <p:cNvSpPr/>
            <p:nvPr/>
          </p:nvSpPr>
          <p:spPr>
            <a:xfrm>
              <a:off x="684177" y="1828797"/>
              <a:ext cx="1491573" cy="365760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ctr" anchorCtr="0">
              <a:noAutofit/>
            </a:bodyPr>
            <a:lstStyle/>
            <a:p>
              <a:pPr algn="ctr">
                <a:lnSpc>
                  <a:spcPct val="85000"/>
                </a:lnSpc>
                <a:spcBef>
                  <a:spcPts val="600"/>
                </a:spcBef>
              </a:pPr>
              <a:endParaRPr lang="en-US" sz="2800" dirty="0" err="1">
                <a:solidFill>
                  <a:schemeClr val="tx2"/>
                </a:solidFill>
              </a:endParaRPr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009968" y="2101529"/>
              <a:ext cx="801718" cy="801718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1009968" y="3131496"/>
              <a:ext cx="755239" cy="374629"/>
            </a:xfrm>
            <a:prstGeom prst="rect">
              <a:avLst/>
            </a:prstGeom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>
                <a:lnSpc>
                  <a:spcPct val="85000"/>
                </a:lnSpc>
                <a:spcBef>
                  <a:spcPts val="600"/>
                </a:spcBef>
              </a:pPr>
              <a:r>
                <a:rPr lang="en-US" sz="2800" b="1" dirty="0"/>
                <a:t>LLAP</a:t>
              </a:r>
            </a:p>
          </p:txBody>
        </p:sp>
      </p:grpSp>
      <p:sp>
        <p:nvSpPr>
          <p:cNvPr id="36" name="Rectangle 35"/>
          <p:cNvSpPr/>
          <p:nvPr/>
        </p:nvSpPr>
        <p:spPr>
          <a:xfrm>
            <a:off x="10603141" y="1828796"/>
            <a:ext cx="1459149" cy="4202349"/>
          </a:xfrm>
          <a:prstGeom prst="rect">
            <a:avLst/>
          </a:prstGeom>
          <a:solidFill>
            <a:srgbClr val="FFC000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0835751" y="6162663"/>
            <a:ext cx="993928" cy="366254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b="1"/>
              <a:t>128 G</a:t>
            </a:r>
            <a:endParaRPr lang="en-US" sz="2800" b="1" dirty="0" err="1"/>
          </a:p>
        </p:txBody>
      </p:sp>
      <p:sp>
        <p:nvSpPr>
          <p:cNvPr id="42" name="Rectangle 41"/>
          <p:cNvSpPr/>
          <p:nvPr/>
        </p:nvSpPr>
        <p:spPr>
          <a:xfrm>
            <a:off x="12678368" y="1828795"/>
            <a:ext cx="1459149" cy="4202349"/>
          </a:xfrm>
          <a:prstGeom prst="rect">
            <a:avLst/>
          </a:prstGeom>
          <a:solidFill>
            <a:srgbClr val="FFC000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2837477" y="6162663"/>
            <a:ext cx="993928" cy="366254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b="1"/>
              <a:t>128 G</a:t>
            </a:r>
            <a:endParaRPr lang="en-US" sz="2800" b="1" dirty="0" err="1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65286" y="6660435"/>
            <a:ext cx="933594" cy="818268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59214" y="6678540"/>
            <a:ext cx="933594" cy="818268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70680" y="6660435"/>
            <a:ext cx="933594" cy="818268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82146" y="6660435"/>
            <a:ext cx="933594" cy="818268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67481" y="1828795"/>
            <a:ext cx="700697" cy="59689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06223" y="2374259"/>
            <a:ext cx="700697" cy="596890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78368" y="1828795"/>
            <a:ext cx="700697" cy="596890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36820" y="2425685"/>
            <a:ext cx="700697" cy="59689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0302" y="2374259"/>
            <a:ext cx="950443" cy="487329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8985" y="2509133"/>
            <a:ext cx="950443" cy="487329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62658" y="3318809"/>
            <a:ext cx="950443" cy="487329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94232" y="3030977"/>
            <a:ext cx="990600" cy="533400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77479" y="3146179"/>
            <a:ext cx="990600" cy="533400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15309" y="3600439"/>
            <a:ext cx="1252855" cy="503115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96088" y="3695242"/>
            <a:ext cx="1252855" cy="503115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90632" y="6576608"/>
            <a:ext cx="2393545" cy="1513565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11741514" y="7496808"/>
            <a:ext cx="783869" cy="369460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dirty="0"/>
              <a:t>GPUs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20A9B3A-319F-A64D-91B9-CC8AEF1691F7}"/>
              </a:ext>
            </a:extLst>
          </p:cNvPr>
          <p:cNvSpPr/>
          <p:nvPr/>
        </p:nvSpPr>
        <p:spPr>
          <a:xfrm>
            <a:off x="10601523" y="1804231"/>
            <a:ext cx="3535994" cy="1243615"/>
          </a:xfrm>
          <a:prstGeom prst="rect">
            <a:avLst/>
          </a:prstGeom>
          <a:noFill/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0FB2E1B-38CB-594C-80F0-0AEA6A5DDC1B}"/>
              </a:ext>
            </a:extLst>
          </p:cNvPr>
          <p:cNvSpPr/>
          <p:nvPr/>
        </p:nvSpPr>
        <p:spPr>
          <a:xfrm>
            <a:off x="10865716" y="449511"/>
            <a:ext cx="3550024" cy="1021977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bg1"/>
                </a:solidFill>
              </a:rPr>
              <a:t>{Submarine}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AA14970-54D0-E04E-9030-4FA9ADEA7AA2}"/>
              </a:ext>
            </a:extLst>
          </p:cNvPr>
          <p:cNvCxnSpPr>
            <a:cxnSpLocks/>
          </p:cNvCxnSpPr>
          <p:nvPr/>
        </p:nvCxnSpPr>
        <p:spPr>
          <a:xfrm>
            <a:off x="12723116" y="1220715"/>
            <a:ext cx="0" cy="608080"/>
          </a:xfrm>
          <a:prstGeom prst="straightConnector1">
            <a:avLst/>
          </a:prstGeom>
          <a:ln w="28575">
            <a:solidFill>
              <a:schemeClr val="accent1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8522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21" grpId="0"/>
      <p:bldP spid="22" grpId="0"/>
      <p:bldP spid="23" grpId="0"/>
      <p:bldP spid="24" grpId="0"/>
      <p:bldP spid="25" grpId="0"/>
      <p:bldP spid="36" grpId="0" animBg="1"/>
      <p:bldP spid="37" grpId="0"/>
      <p:bldP spid="42" grpId="0" animBg="1"/>
      <p:bldP spid="43" grpId="0"/>
      <p:bldP spid="62" grpId="0" animBg="1"/>
      <p:bldP spid="6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sz="quarter" idx="10"/>
          </p:nvPr>
        </p:nvSpPr>
        <p:spPr>
          <a:xfrm>
            <a:off x="830263" y="1794933"/>
            <a:ext cx="13190537" cy="5266266"/>
          </a:xfrm>
        </p:spPr>
        <p:txBody>
          <a:bodyPr numCol="1"/>
          <a:lstStyle/>
          <a:p>
            <a:pPr marL="548640" lvl="1" indent="0">
              <a:buNone/>
            </a:pPr>
            <a:endParaRPr lang="en-US" dirty="0"/>
          </a:p>
          <a:p>
            <a:pPr lvl="1"/>
            <a:r>
              <a:rPr lang="en-US" dirty="0"/>
              <a:t>Machine Learning in production.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With data scientist hat – requirements.</a:t>
            </a:r>
          </a:p>
          <a:p>
            <a:pPr marL="548640" lvl="1" indent="0">
              <a:buNone/>
            </a:pP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{Submarine}</a:t>
            </a:r>
            <a:r>
              <a:rPr lang="en-US" dirty="0"/>
              <a:t> project introduction with demo.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 other YARN feature helps.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Status, plan and case study.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61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D6F77AC-0E22-C443-BA14-63B5AD734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92469" y="-384048"/>
            <a:ext cx="10972555" cy="1576585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chemeClr val="bg2"/>
                </a:solidFill>
              </a:rPr>
              <a:t>Status &amp; Case Study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691343-5439-5C4E-8222-4FADC882E2F0}"/>
              </a:ext>
            </a:extLst>
          </p:cNvPr>
          <p:cNvSpPr/>
          <p:nvPr/>
        </p:nvSpPr>
        <p:spPr>
          <a:xfrm>
            <a:off x="2322576" y="7607136"/>
            <a:ext cx="128381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85000"/>
                  </a:schemeClr>
                </a:solidFill>
              </a:rPr>
              <a:t>Image courtesy of the NOAA Office of Ocean Exploration and Research, Gulf of Mexico 2018.</a:t>
            </a:r>
          </a:p>
        </p:txBody>
      </p:sp>
    </p:spTree>
    <p:extLst>
      <p:ext uri="{BB962C8B-B14F-4D97-AF65-F5344CB8AC3E}">
        <p14:creationId xmlns:p14="http://schemas.microsoft.com/office/powerpoint/2010/main" val="1881320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2C0D-5F7B-6840-AF46-521FB30FB3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Status &amp; Plans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74056-24DB-E844-ACD1-136522190FEC}"/>
              </a:ext>
            </a:extLst>
          </p:cNvPr>
          <p:cNvSpPr txBox="1">
            <a:spLocks/>
          </p:cNvSpPr>
          <p:nvPr/>
        </p:nvSpPr>
        <p:spPr>
          <a:xfrm>
            <a:off x="830263" y="1794933"/>
            <a:ext cx="13190537" cy="5266266"/>
          </a:xfrm>
          <a:prstGeom prst="rect">
            <a:avLst/>
          </a:prstGeom>
        </p:spPr>
        <p:txBody>
          <a:bodyPr/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dirty="0"/>
              <a:t>Alpha solution is merged to trunk. (part of 3.2.0 release), still under active dev/testing. Umbrella JIRA: </a:t>
            </a:r>
            <a:r>
              <a:rPr lang="en-US" dirty="0">
                <a:hlinkClick r:id="rId2"/>
              </a:rPr>
              <a:t>YARN-8135</a:t>
            </a:r>
            <a:r>
              <a:rPr lang="en-US" dirty="0"/>
              <a:t>.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Submarine can run on Apache Hadoop 3.1+.x release. (HDP 3.0+). A single jar.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/>
              <a:t>Supported </a:t>
            </a:r>
            <a:r>
              <a:rPr lang="en-US" dirty="0"/>
              <a:t>runtime of YARN native service to train use Docker container. 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           is working on </a:t>
            </a:r>
            <a:r>
              <a:rPr lang="en-US" b="1" dirty="0"/>
              <a:t>an adaptor to make </a:t>
            </a:r>
            <a:r>
              <a:rPr lang="en-US" b="1" dirty="0" err="1"/>
              <a:t>TonY</a:t>
            </a:r>
            <a:r>
              <a:rPr lang="en-US" b="1" dirty="0"/>
              <a:t> as a runtime of Submarine. 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 err="1"/>
              <a:t>TonY</a:t>
            </a:r>
            <a:r>
              <a:rPr lang="en-US" dirty="0"/>
              <a:t> is open sourced!: </a:t>
            </a:r>
            <a:r>
              <a:rPr lang="en-US" dirty="0">
                <a:hlinkClick r:id="rId3"/>
              </a:rPr>
              <a:t>https://github.com/linkedin/TonY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55B48B-516F-9745-8B0B-7DDB777FA34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3176" y="5383453"/>
            <a:ext cx="440436" cy="38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02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2C0D-5F7B-6840-AF46-521FB30FB3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Netease</a:t>
            </a:r>
            <a:r>
              <a:rPr lang="en-US" dirty="0"/>
              <a:t> (NASDAQ: NTES) Case</a:t>
            </a:r>
            <a:r>
              <a:rPr lang="zh-CN" altLang="en-US" dirty="0"/>
              <a:t> </a:t>
            </a:r>
            <a:r>
              <a:rPr lang="en-US" altLang="zh-CN" dirty="0"/>
              <a:t>Study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74056-24DB-E844-ACD1-136522190FEC}"/>
              </a:ext>
            </a:extLst>
          </p:cNvPr>
          <p:cNvSpPr txBox="1">
            <a:spLocks/>
          </p:cNvSpPr>
          <p:nvPr/>
        </p:nvSpPr>
        <p:spPr>
          <a:xfrm>
            <a:off x="830263" y="1794933"/>
            <a:ext cx="13190537" cy="5266266"/>
          </a:xfrm>
          <a:prstGeom prst="rect">
            <a:avLst/>
          </a:prstGeom>
        </p:spPr>
        <p:txBody>
          <a:bodyPr/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dirty="0"/>
              <a:t>One of the largest online game/news/music provider in China. 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Total ~ 6k nodes YARN cluster.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/>
              <a:t>100k jobs per day, 40% are Spark jobs. 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1000 ML jobs per day.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/>
              <a:t>Runs in a separated GPU K8S cluster (~500 nodes), all data comes from HDFS and processed by Spark, etc.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b="1" dirty="0"/>
              <a:t>Existing problems: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/>
              <a:t>Low utilization (YARN tasks cannot leverage this cluster).</a:t>
            </a:r>
          </a:p>
          <a:p>
            <a:pPr marL="937260" lvl="1" indent="-457200">
              <a:buFont typeface="Arial" charset="0"/>
              <a:buChar char="•"/>
            </a:pPr>
            <a:r>
              <a:rPr lang="en-US" dirty="0"/>
              <a:t>High maintenance cost (Need to manage the separated cluster).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Working with community to develop, verifying Submarine on 20 Nodes GPU cluster.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Plan to move all workload to Submarine in the future.</a:t>
            </a:r>
          </a:p>
          <a:p>
            <a:pPr marL="937260" lvl="1" indent="-457200">
              <a:buFont typeface="Arial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C2F79D-DA29-6248-A4B9-ABB00AB756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2600" y="607466"/>
            <a:ext cx="1498600" cy="75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640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02C0D-5F7B-6840-AF46-521FB30FB3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74056-24DB-E844-ACD1-136522190FEC}"/>
              </a:ext>
            </a:extLst>
          </p:cNvPr>
          <p:cNvSpPr txBox="1">
            <a:spLocks/>
          </p:cNvSpPr>
          <p:nvPr/>
        </p:nvSpPr>
        <p:spPr>
          <a:xfrm>
            <a:off x="830263" y="1794933"/>
            <a:ext cx="13190537" cy="5266266"/>
          </a:xfrm>
          <a:prstGeom prst="rect">
            <a:avLst/>
          </a:prstGeom>
        </p:spPr>
        <p:txBody>
          <a:bodyPr/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671D81B-9373-6841-AED1-A2B8BEC24C36}"/>
              </a:ext>
            </a:extLst>
          </p:cNvPr>
          <p:cNvSpPr txBox="1">
            <a:spLocks/>
          </p:cNvSpPr>
          <p:nvPr/>
        </p:nvSpPr>
        <p:spPr>
          <a:xfrm>
            <a:off x="982663" y="1947333"/>
            <a:ext cx="13190537" cy="5266266"/>
          </a:xfrm>
          <a:prstGeom prst="rect">
            <a:avLst/>
          </a:prstGeom>
        </p:spPr>
        <p:txBody>
          <a:bodyPr/>
          <a:lstStyle>
            <a:lvl1pPr marL="411480" indent="-411480" algn="l" defTabSz="548640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891540" indent="-342900" algn="l" defTabSz="548640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110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37160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92024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468880" indent="-274320" algn="l" defTabSz="54864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301752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56616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11480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663440" indent="-274320" algn="l" defTabSz="54864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US" dirty="0"/>
              <a:t>Source code / doc directory: </a:t>
            </a:r>
            <a:r>
              <a:rPr lang="en-US" dirty="0">
                <a:hlinkClick r:id="rId3"/>
              </a:rPr>
              <a:t>https://github.com/apache/hadoop/tree/trunk/hadoop-yarn-project/hadoop-yarn/hadoop-yarn-applications/hadoop-yarn-submarine</a:t>
            </a: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Umbrella JIRA: </a:t>
            </a:r>
            <a:r>
              <a:rPr lang="en-US" dirty="0">
                <a:hlinkClick r:id="rId4"/>
              </a:rPr>
              <a:t>https://issues.apache.org/jira/browse/YARN-8135</a:t>
            </a:r>
            <a:endParaRPr lang="en-US" dirty="0"/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Try it and give us feedbacks! 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We need your contribution, please file sub tickets under YARN-8135, and/or create a pull request in </a:t>
            </a:r>
            <a:r>
              <a:rPr lang="en-US" dirty="0">
                <a:hlinkClick r:id="rId5"/>
              </a:rPr>
              <a:t>https://github.com/apache/hadoop</a:t>
            </a:r>
            <a:r>
              <a:rPr lang="en-US" dirty="0"/>
              <a:t>.  </a:t>
            </a:r>
          </a:p>
        </p:txBody>
      </p:sp>
    </p:spTree>
    <p:extLst>
      <p:ext uri="{BB962C8B-B14F-4D97-AF65-F5344CB8AC3E}">
        <p14:creationId xmlns:p14="http://schemas.microsoft.com/office/powerpoint/2010/main" val="42884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FFBE0-0FBF-E040-9BA2-49D1CEF701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168202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4A676-9CFB-E34F-B173-68B2F08A29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Compare Submarine to other projects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50ACAC-814C-E849-B664-CC7D5847F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1587500"/>
            <a:ext cx="120142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926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D6F77AC-0E22-C443-BA14-63B5AD734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789" y="0"/>
            <a:ext cx="10972555" cy="1576585"/>
          </a:xfrm>
        </p:spPr>
        <p:txBody>
          <a:bodyPr/>
          <a:lstStyle/>
          <a:p>
            <a:r>
              <a:rPr lang="en-US" sz="6000" dirty="0">
                <a:solidFill>
                  <a:schemeClr val="bg2"/>
                </a:solidFill>
              </a:rPr>
              <a:t>Machine Learning in Production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691343-5439-5C4E-8222-4FADC882E2F0}"/>
              </a:ext>
            </a:extLst>
          </p:cNvPr>
          <p:cNvSpPr/>
          <p:nvPr/>
        </p:nvSpPr>
        <p:spPr>
          <a:xfrm>
            <a:off x="2322576" y="7607136"/>
            <a:ext cx="128381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85000"/>
                  </a:schemeClr>
                </a:solidFill>
              </a:rPr>
              <a:t>Image courtesy of the NOAA Office of Ocean Exploration and Research, Gulf of Mexico 2018.</a:t>
            </a:r>
          </a:p>
        </p:txBody>
      </p:sp>
    </p:spTree>
    <p:extLst>
      <p:ext uri="{BB962C8B-B14F-4D97-AF65-F5344CB8AC3E}">
        <p14:creationId xmlns:p14="http://schemas.microsoft.com/office/powerpoint/2010/main" val="271024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pPr algn="l"/>
            <a:r>
              <a:rPr lang="en-US" altLang="zh-CN" dirty="0">
                <a:latin typeface="Trebuchet MS" charset="0"/>
                <a:ea typeface="Trebuchet MS" charset="0"/>
                <a:cs typeface="Trebuchet MS" charset="0"/>
              </a:rPr>
              <a:t>Machine Learning in tutorial</a:t>
            </a:r>
            <a:endParaRPr lang="en-US" dirty="0"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19200" y="1912001"/>
            <a:ext cx="10145341" cy="1255857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</a:pPr>
            <a:r>
              <a:rPr lang="en-US" sz="2800" dirty="0"/>
              <a:t>$ </a:t>
            </a:r>
            <a:r>
              <a:rPr lang="en-US" sz="2800" dirty="0" err="1"/>
              <a:t>nvidia-docker</a:t>
            </a:r>
            <a:r>
              <a:rPr lang="en-US" sz="2800" dirty="0"/>
              <a:t> run -it -p 8888:8888 </a:t>
            </a:r>
            <a:r>
              <a:rPr lang="en-US" sz="2800" dirty="0" err="1"/>
              <a:t>tensorflow</a:t>
            </a:r>
            <a:r>
              <a:rPr lang="en-US" sz="2800" dirty="0"/>
              <a:t>/</a:t>
            </a:r>
            <a:r>
              <a:rPr lang="en-US" sz="2800" dirty="0" err="1"/>
              <a:t>tensorflow:latest-gpu</a:t>
            </a:r>
            <a:endParaRPr lang="en-US" sz="2800" dirty="0"/>
          </a:p>
          <a:p>
            <a:pPr>
              <a:lnSpc>
                <a:spcPct val="85000"/>
              </a:lnSpc>
              <a:spcBef>
                <a:spcPts val="600"/>
              </a:spcBef>
            </a:pPr>
            <a:endParaRPr lang="en-US" sz="2800" dirty="0"/>
          </a:p>
          <a:p>
            <a:pPr>
              <a:lnSpc>
                <a:spcPct val="85000"/>
              </a:lnSpc>
              <a:spcBef>
                <a:spcPts val="600"/>
              </a:spcBef>
            </a:pPr>
            <a:r>
              <a:rPr lang="en-US" sz="2800" dirty="0"/>
              <a:t>Go to your browser on http://localhost:8888/</a:t>
            </a:r>
          </a:p>
        </p:txBody>
      </p:sp>
    </p:spTree>
    <p:extLst>
      <p:ext uri="{BB962C8B-B14F-4D97-AF65-F5344CB8AC3E}">
        <p14:creationId xmlns:p14="http://schemas.microsoft.com/office/powerpoint/2010/main" val="1751603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pPr algn="l"/>
            <a:r>
              <a:rPr lang="en-US" altLang="zh-CN" dirty="0">
                <a:latin typeface="Trebuchet MS" charset="0"/>
                <a:ea typeface="Trebuchet MS" charset="0"/>
                <a:cs typeface="Trebuchet MS" charset="0"/>
              </a:rPr>
              <a:t>Machine Learning in a</a:t>
            </a:r>
            <a:r>
              <a:rPr lang="zh-CN" altLang="en-US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dirty="0">
                <a:latin typeface="Trebuchet MS" charset="0"/>
                <a:ea typeface="Trebuchet MS" charset="0"/>
                <a:cs typeface="Trebuchet MS" charset="0"/>
              </a:rPr>
              <a:t>Unified</a:t>
            </a:r>
            <a:r>
              <a:rPr lang="zh-CN" altLang="en-US" dirty="0"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dirty="0">
                <a:latin typeface="Trebuchet MS" charset="0"/>
                <a:ea typeface="Trebuchet MS" charset="0"/>
                <a:cs typeface="Trebuchet MS" charset="0"/>
              </a:rPr>
              <a:t>Platform</a:t>
            </a:r>
            <a:endParaRPr lang="en-US" dirty="0">
              <a:latin typeface="Trebuchet MS" charset="0"/>
              <a:ea typeface="Trebuchet MS" charset="0"/>
              <a:cs typeface="Trebuchet M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3015" y="2849687"/>
            <a:ext cx="12431523" cy="416920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74132" y="2000106"/>
            <a:ext cx="12278424" cy="66670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ct val="20000"/>
              </a:spcBef>
            </a:pPr>
            <a:r>
              <a:rPr lang="en-US" altLang="zh-CN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“Hidden</a:t>
            </a:r>
            <a:r>
              <a:rPr lang="zh-CN" altLang="en-US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Technical</a:t>
            </a:r>
            <a:r>
              <a:rPr lang="zh-CN" altLang="en-US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Debt</a:t>
            </a:r>
            <a:r>
              <a:rPr lang="zh-CN" altLang="en-US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in</a:t>
            </a:r>
            <a:r>
              <a:rPr lang="zh-CN" altLang="en-US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Machine</a:t>
            </a:r>
            <a:r>
              <a:rPr lang="zh-CN" altLang="en-US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Learning</a:t>
            </a:r>
            <a:r>
              <a:rPr lang="zh-CN" altLang="en-US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Systems”,</a:t>
            </a:r>
            <a:r>
              <a:rPr lang="zh-CN" altLang="en-US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 </a:t>
            </a:r>
            <a:r>
              <a:rPr lang="en-US" altLang="zh-CN" sz="2800" dirty="0">
                <a:solidFill>
                  <a:schemeClr val="tx1"/>
                </a:solidFill>
                <a:latin typeface="Trebuchet MS" charset="0"/>
                <a:ea typeface="Trebuchet MS" charset="0"/>
                <a:cs typeface="Trebuchet MS" charset="0"/>
              </a:rPr>
              <a:t>Google</a:t>
            </a:r>
            <a:endParaRPr lang="zh-CN" altLang="en-US" sz="2800" dirty="0">
              <a:solidFill>
                <a:schemeClr val="tx1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02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pipelines for Machine Learning (Big Data)</a:t>
            </a:r>
          </a:p>
        </p:txBody>
      </p:sp>
      <p:sp>
        <p:nvSpPr>
          <p:cNvPr id="7" name="Rectangle 6"/>
          <p:cNvSpPr/>
          <p:nvPr/>
        </p:nvSpPr>
        <p:spPr>
          <a:xfrm>
            <a:off x="8521945" y="3698681"/>
            <a:ext cx="113460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ETL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21945" y="2522737"/>
            <a:ext cx="1593980" cy="1041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1319" y="2755353"/>
            <a:ext cx="885774" cy="88577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481537" y="3716535"/>
            <a:ext cx="269355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b="1">
                <a:solidFill>
                  <a:schemeClr val="bg1">
                    <a:lumMod val="50000"/>
                    <a:lumOff val="50000"/>
                  </a:schemeClr>
                </a:solidFill>
              </a:rPr>
              <a:t>Data Exploration</a:t>
            </a:r>
            <a:endParaRPr kumimoji="1" lang="en-US" altLang="zh-CN" b="1" dirty="0">
              <a:solidFill>
                <a:schemeClr val="bg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31101" y="4174105"/>
            <a:ext cx="404841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       Join / Sampling /</a:t>
            </a:r>
          </a:p>
          <a:p>
            <a:pPr lvl="1"/>
            <a:r>
              <a:rPr kumimoji="1" lang="en-US" altLang="zh-CN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Feature Extraction </a:t>
            </a:r>
          </a:p>
          <a:p>
            <a:pPr lvl="1"/>
            <a:r>
              <a:rPr kumimoji="1" lang="en-US" altLang="zh-CN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Split train, test Data set, etc.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1945" y="5429088"/>
            <a:ext cx="774700" cy="71354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90960" y="5531858"/>
            <a:ext cx="955040" cy="508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0746" y="4337641"/>
            <a:ext cx="1013460" cy="7848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6511" y="4263584"/>
            <a:ext cx="1040978" cy="1040978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4103639" y="3200400"/>
            <a:ext cx="1198024" cy="2203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6998123" y="3190432"/>
            <a:ext cx="788003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3085" y="4761476"/>
            <a:ext cx="975979" cy="40665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35828" y="5548537"/>
            <a:ext cx="1470494" cy="137922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6322" y="5789289"/>
            <a:ext cx="897717" cy="897717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H="1" flipV="1">
            <a:off x="2108783" y="3939237"/>
            <a:ext cx="6046" cy="60204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895260" y="2133600"/>
            <a:ext cx="1507773" cy="1256729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10611591" y="3313577"/>
            <a:ext cx="788003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Picture 3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963162" y="3649612"/>
            <a:ext cx="1697955" cy="57925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736545" y="4488145"/>
            <a:ext cx="2151187" cy="42937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537" y="2089174"/>
            <a:ext cx="3286778" cy="1761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83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Training Hierarchical Models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705600" y="2514600"/>
            <a:ext cx="1099127" cy="10668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705600" y="4648200"/>
            <a:ext cx="1099127" cy="10668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900516" y="3581400"/>
            <a:ext cx="1099127" cy="10668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>
              <a:solidFill>
                <a:schemeClr val="tx2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5176116" y="3683912"/>
            <a:ext cx="358880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Word Embedding Model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876386" y="5895523"/>
            <a:ext cx="418826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Food picture classifier Model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889521" y="4828723"/>
            <a:ext cx="269913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Ensemble Model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447800" y="2383189"/>
            <a:ext cx="258558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"Burger is great.</a:t>
            </a:r>
          </a:p>
          <a:p>
            <a:r>
              <a:rPr lang="en-US" dirty="0"/>
              <a:t>however onion rings </a:t>
            </a:r>
          </a:p>
          <a:p>
            <a:r>
              <a:rPr lang="en-US" dirty="0"/>
              <a:t>were over cooked"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92605" y="4432756"/>
            <a:ext cx="1750558" cy="2334077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374" y="4763405"/>
            <a:ext cx="2537587" cy="1903190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4306478" y="2796251"/>
            <a:ext cx="1713322" cy="44723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5350978" y="5178036"/>
            <a:ext cx="876979" cy="35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8664949" y="3427816"/>
            <a:ext cx="799397" cy="40968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V="1">
            <a:off x="8226459" y="4736680"/>
            <a:ext cx="1140705" cy="52508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11258261" y="4071481"/>
            <a:ext cx="876979" cy="3564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66149" y="3900031"/>
            <a:ext cx="1689100" cy="342900"/>
          </a:xfrm>
          <a:prstGeom prst="rect">
            <a:avLst/>
          </a:prstGeom>
        </p:spPr>
      </p:pic>
      <p:sp>
        <p:nvSpPr>
          <p:cNvPr id="53" name="Rectangle 52"/>
          <p:cNvSpPr/>
          <p:nvPr/>
        </p:nvSpPr>
        <p:spPr>
          <a:xfrm>
            <a:off x="5515139" y="7402747"/>
            <a:ext cx="363759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kumimoji="1" lang="en-US" altLang="zh-CN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(Image/Photo from Yelp)</a:t>
            </a:r>
          </a:p>
        </p:txBody>
      </p:sp>
    </p:spTree>
    <p:extLst>
      <p:ext uri="{BB962C8B-B14F-4D97-AF65-F5344CB8AC3E}">
        <p14:creationId xmlns:p14="http://schemas.microsoft.com/office/powerpoint/2010/main" val="1181623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7" grpId="0" animBg="1"/>
      <p:bldP spid="33" grpId="0" animBg="1"/>
      <p:bldP spid="35" grpId="0"/>
      <p:bldP spid="36" grpId="0"/>
      <p:bldP spid="37" grpId="0"/>
      <p:bldP spid="18" grpId="0"/>
      <p:bldP spid="5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7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D6F77AC-0E22-C443-BA14-63B5AD7347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7333" y="-365760"/>
            <a:ext cx="10972555" cy="1576585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chemeClr val="bg2"/>
                </a:solidFill>
              </a:rPr>
              <a:t>With Data Scientist Hat – Requirements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691343-5439-5C4E-8222-4FADC882E2F0}"/>
              </a:ext>
            </a:extLst>
          </p:cNvPr>
          <p:cNvSpPr/>
          <p:nvPr/>
        </p:nvSpPr>
        <p:spPr>
          <a:xfrm>
            <a:off x="2322576" y="7607136"/>
            <a:ext cx="128381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85000"/>
                  </a:schemeClr>
                </a:solidFill>
              </a:rPr>
              <a:t>Image courtesy of the NOAA Office of Ocean Exploration and Research, Gulf of Mexico 2018.</a:t>
            </a:r>
          </a:p>
        </p:txBody>
      </p:sp>
    </p:spTree>
    <p:extLst>
      <p:ext uri="{BB962C8B-B14F-4D97-AF65-F5344CB8AC3E}">
        <p14:creationId xmlns:p14="http://schemas.microsoft.com/office/powerpoint/2010/main" val="63809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lank">
  <a:themeElements>
    <a:clrScheme name="Custom 81">
      <a:dk1>
        <a:sysClr val="windowText" lastClr="000000"/>
      </a:dk1>
      <a:lt1>
        <a:srgbClr val="1E1E1E"/>
      </a:lt1>
      <a:dk2>
        <a:srgbClr val="3B8640"/>
      </a:dk2>
      <a:lt2>
        <a:srgbClr val="FFFFFF"/>
      </a:lt2>
      <a:accent1>
        <a:srgbClr val="3FAE2A"/>
      </a:accent1>
      <a:accent2>
        <a:srgbClr val="3DB5E6"/>
      </a:accent2>
      <a:accent3>
        <a:srgbClr val="44697D"/>
      </a:accent3>
      <a:accent4>
        <a:srgbClr val="DAD9D6"/>
      </a:accent4>
      <a:accent5>
        <a:srgbClr val="FF700A"/>
      </a:accent5>
      <a:accent6>
        <a:srgbClr val="FFC61E"/>
      </a:accent6>
      <a:hlink>
        <a:srgbClr val="3DB5E6"/>
      </a:hlink>
      <a:folHlink>
        <a:srgbClr val="44697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1"/>
          </a:solidFill>
        </a:ln>
        <a:effectLst/>
      </a:spPr>
      <a:bodyPr lIns="182880" tIns="182880" rIns="182880" bIns="182880" rtlCol="0" anchor="t" anchorCtr="0">
        <a:noAutofit/>
      </a:bodyPr>
      <a:lstStyle>
        <a:defPPr>
          <a:lnSpc>
            <a:spcPct val="85000"/>
          </a:lnSpc>
          <a:spcBef>
            <a:spcPts val="600"/>
          </a:spcBef>
          <a:defRPr sz="2800" dirty="0" smtClean="0">
            <a:solidFill>
              <a:srgbClr val="FFFFFF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ctr" anchorCtr="0">
        <a:sp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ortonworks_16X9_Template_2016_BW1.potx" id="{D49CF724-EE59-402D-8082-7D926FB68B25}" vid="{359A820C-C3BA-4E58-BA80-ECB46B7564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24717</TotalTime>
  <Words>2537</Words>
  <Application>Microsoft Macintosh PowerPoint</Application>
  <PresentationFormat>Custom</PresentationFormat>
  <Paragraphs>304</Paragraphs>
  <Slides>35</Slides>
  <Notes>21</Notes>
  <HiddenSlides>2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.AppleSystemUIFont</vt:lpstr>
      <vt:lpstr>等线</vt:lpstr>
      <vt:lpstr>宋体</vt:lpstr>
      <vt:lpstr>ヒラギノ角ゴ Pro W3</vt:lpstr>
      <vt:lpstr>Arial</vt:lpstr>
      <vt:lpstr>Calibri</vt:lpstr>
      <vt:lpstr>Consolas</vt:lpstr>
      <vt:lpstr>Trebuchet MS</vt:lpstr>
      <vt:lpstr>Wingdings</vt:lpstr>
      <vt:lpstr>blank</vt:lpstr>
      <vt:lpstr>Hadoop {Submarine} Project:    Running deep learning workloads on YARN</vt:lpstr>
      <vt:lpstr>About me</vt:lpstr>
      <vt:lpstr>Agenda</vt:lpstr>
      <vt:lpstr>Machine Learning in Production</vt:lpstr>
      <vt:lpstr>Machine Learning in tutorial</vt:lpstr>
      <vt:lpstr>Machine Learning in a Unified Platform</vt:lpstr>
      <vt:lpstr>Data pipelines for Machine Learning (Big Data)</vt:lpstr>
      <vt:lpstr>Training Hierarchical Models</vt:lpstr>
      <vt:lpstr>With Data Scientist Hat – Requirements</vt:lpstr>
      <vt:lpstr>Who they are?</vt:lpstr>
      <vt:lpstr>What they use</vt:lpstr>
      <vt:lpstr>How they do?</vt:lpstr>
      <vt:lpstr>Hadoop {Submarine} Project Introduction</vt:lpstr>
      <vt:lpstr>Things to do to support easy-to-use Machine learning platform</vt:lpstr>
      <vt:lpstr>{Submarine}</vt:lpstr>
      <vt:lpstr>{Submarine} - “Launch distributed TF job like hello world”</vt:lpstr>
      <vt:lpstr>{Submarine} – “View your jobs history like a king/queen”</vt:lpstr>
      <vt:lpstr>{Submarine} - “Cloud Notebook for Data Scientists”</vt:lpstr>
      <vt:lpstr>{Submarine} - “Same hello world examples for MXNet/Pytorch”</vt:lpstr>
      <vt:lpstr>{Submarine} Project Requirements</vt:lpstr>
      <vt:lpstr>Demo</vt:lpstr>
      <vt:lpstr>Targeted features</vt:lpstr>
      <vt:lpstr>Architecture</vt:lpstr>
      <vt:lpstr>How other YARN feature helps</vt:lpstr>
      <vt:lpstr>GPU support on YARN (Apache Hadoop 3.1.0)</vt:lpstr>
      <vt:lpstr>Docker + GPU support on YARN (Apache Hadoop 3.1.0)</vt:lpstr>
      <vt:lpstr>Scheduler + Scale</vt:lpstr>
      <vt:lpstr>Scheduler: Placement constraints</vt:lpstr>
      <vt:lpstr>Finally, let’s get it run on YARN</vt:lpstr>
      <vt:lpstr>Status &amp; Case Study</vt:lpstr>
      <vt:lpstr>Status &amp; Plans</vt:lpstr>
      <vt:lpstr>Netease (NASDAQ: NTES) Case Study</vt:lpstr>
      <vt:lpstr>Thanks!</vt:lpstr>
      <vt:lpstr>Backup slides</vt:lpstr>
      <vt:lpstr>Compare Submarine to other projects</vt:lpstr>
    </vt:vector>
  </TitlesOfParts>
  <Company>Hewlett-Packard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Hortonworks</dc:creator>
  <cp:lastModifiedBy>Tan Wangda</cp:lastModifiedBy>
  <cp:revision>376</cp:revision>
  <dcterms:created xsi:type="dcterms:W3CDTF">2017-01-26T00:23:41Z</dcterms:created>
  <dcterms:modified xsi:type="dcterms:W3CDTF">2018-09-24T21:33:57Z</dcterms:modified>
</cp:coreProperties>
</file>